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57" r:id="rId4"/>
    <p:sldId id="258" r:id="rId5"/>
    <p:sldId id="259" r:id="rId6"/>
    <p:sldId id="260" r:id="rId7"/>
    <p:sldId id="273"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 id="276" r:id="rId22"/>
    <p:sldId id="277" r:id="rId23"/>
    <p:sldId id="278" r:id="rId24"/>
    <p:sldId id="279" r:id="rId25"/>
    <p:sldId id="280" r:id="rId26"/>
    <p:sldId id="290" r:id="rId27"/>
    <p:sldId id="282" r:id="rId28"/>
    <p:sldId id="283" r:id="rId29"/>
    <p:sldId id="284" r:id="rId30"/>
    <p:sldId id="285" r:id="rId31"/>
    <p:sldId id="286" r:id="rId32"/>
    <p:sldId id="287" r:id="rId33"/>
    <p:sldId id="288"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C91537-1E69-4732-9535-4D32F01858C9}" type="slidenum">
              <a:rPr lang="en-IN" smtClean="0"/>
              <a:pPr/>
              <a:t>‹#›</a:t>
            </a:fld>
            <a:endParaRPr lang="en-IN"/>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C91537-1E69-4732-9535-4D32F01858C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C91537-1E69-4732-9535-4D32F01858C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C91537-1E69-4732-9535-4D32F01858C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91" name="Footer Placeholder 90"/>
          <p:cNvSpPr>
            <a:spLocks noGrp="1"/>
          </p:cNvSpPr>
          <p:nvPr>
            <p:ph type="ftr" sz="quarter" idx="11"/>
          </p:nvPr>
        </p:nvSpPr>
        <p:spPr/>
        <p:txBody>
          <a:bodyPr/>
          <a:lstStyle/>
          <a:p>
            <a:endParaRPr lang="en-IN"/>
          </a:p>
        </p:txBody>
      </p:sp>
      <p:sp>
        <p:nvSpPr>
          <p:cNvPr id="92" name="Slide Number Placeholder 91"/>
          <p:cNvSpPr>
            <a:spLocks noGrp="1"/>
          </p:cNvSpPr>
          <p:nvPr>
            <p:ph type="sldNum" sz="quarter" idx="12"/>
          </p:nvPr>
        </p:nvSpPr>
        <p:spPr/>
        <p:txBody>
          <a:bodyPr/>
          <a:lstStyle/>
          <a:p>
            <a:fld id="{10C91537-1E69-4732-9535-4D32F01858C9}"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C91537-1E69-4732-9535-4D32F01858C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0C91537-1E69-4732-9535-4D32F01858C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0C91537-1E69-4732-9535-4D32F01858C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0C91537-1E69-4732-9535-4D32F01858C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C91537-1E69-4732-9535-4D32F01858C9}" type="slidenum">
              <a:rPr lang="en-IN" smtClean="0"/>
              <a:pPr/>
              <a:t>‹#›</a:t>
            </a:fld>
            <a:endParaRPr lang="en-IN"/>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1A43E1B7-15BE-4BD3-A053-A342A322801F}" type="datetimeFigureOut">
              <a:rPr lang="en-IN" smtClean="0"/>
              <a:pPr/>
              <a:t>21-10-2020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C91537-1E69-4732-9535-4D32F01858C9}" type="slidenum">
              <a:rPr lang="en-IN" smtClean="0"/>
              <a:pPr/>
              <a:t>‹#›</a:t>
            </a:fld>
            <a:endParaRPr lang="en-IN"/>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A43E1B7-15BE-4BD3-A053-A342A322801F}" type="datetimeFigureOut">
              <a:rPr lang="en-IN" smtClean="0"/>
              <a:pPr/>
              <a:t>21-10-2020</a:t>
            </a:fld>
            <a:endParaRPr lang="en-IN"/>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IN"/>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10C91537-1E69-4732-9535-4D32F01858C9}"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72817"/>
            <a:ext cx="4419600" cy="1296144"/>
          </a:xfrm>
        </p:spPr>
        <p:txBody>
          <a:bodyPr>
            <a:noAutofit/>
          </a:bodyPr>
          <a:lstStyle/>
          <a:p>
            <a:r>
              <a:rPr lang="en-US" sz="6000" dirty="0">
                <a:solidFill>
                  <a:schemeClr val="accent2">
                    <a:lumMod val="75000"/>
                  </a:schemeClr>
                </a:solidFill>
              </a:rPr>
              <a:t>CHAPTER II</a:t>
            </a:r>
            <a:endParaRPr lang="en-IN" sz="6000" dirty="0">
              <a:solidFill>
                <a:schemeClr val="accent2">
                  <a:lumMod val="75000"/>
                </a:schemeClr>
              </a:solidFill>
            </a:endParaRPr>
          </a:p>
        </p:txBody>
      </p:sp>
      <p:sp>
        <p:nvSpPr>
          <p:cNvPr id="3" name="Subtitle 2"/>
          <p:cNvSpPr>
            <a:spLocks noGrp="1"/>
          </p:cNvSpPr>
          <p:nvPr>
            <p:ph type="subTitle" idx="1"/>
          </p:nvPr>
        </p:nvSpPr>
        <p:spPr>
          <a:xfrm>
            <a:off x="228600" y="2924944"/>
            <a:ext cx="4419600" cy="2232248"/>
          </a:xfrm>
        </p:spPr>
        <p:txBody>
          <a:bodyPr>
            <a:normAutofit/>
          </a:bodyPr>
          <a:lstStyle/>
          <a:p>
            <a:r>
              <a:rPr lang="en-US" sz="4000" dirty="0"/>
              <a:t>Market Segmentation &amp; Consumer </a:t>
            </a:r>
            <a:r>
              <a:rPr lang="en-US" sz="4000" dirty="0" err="1"/>
              <a:t>Behaviour</a:t>
            </a:r>
            <a:endParaRPr lang="en-IN" sz="4000" dirty="0"/>
          </a:p>
        </p:txBody>
      </p:sp>
    </p:spTree>
    <p:extLst>
      <p:ext uri="{BB962C8B-B14F-4D97-AF65-F5344CB8AC3E}">
        <p14:creationId xmlns:p14="http://schemas.microsoft.com/office/powerpoint/2010/main" xmlns="" val="947231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501122" cy="6143668"/>
          </a:xfrm>
        </p:spPr>
        <p:txBody>
          <a:bodyPr/>
          <a:lstStyle/>
          <a:p>
            <a:pPr>
              <a:buNone/>
            </a:pPr>
            <a:r>
              <a:rPr lang="en-US" sz="3200" dirty="0">
                <a:solidFill>
                  <a:schemeClr val="tx1">
                    <a:lumMod val="65000"/>
                  </a:schemeClr>
                </a:solidFill>
              </a:rPr>
              <a:t>4. </a:t>
            </a:r>
            <a:r>
              <a:rPr lang="en-US" sz="3200" dirty="0">
                <a:solidFill>
                  <a:srgbClr val="002060"/>
                </a:solidFill>
              </a:rPr>
              <a:t>Essence of Modern Marketing: </a:t>
            </a:r>
            <a:r>
              <a:rPr lang="en-US" sz="3200" dirty="0">
                <a:solidFill>
                  <a:schemeClr val="accent2">
                    <a:lumMod val="60000"/>
                    <a:lumOff val="40000"/>
                  </a:schemeClr>
                </a:solidFill>
              </a:rPr>
              <a:t>Market Segmentation strategy fits with modern marketing philosophy. If the marketer wants to satisfy his valued customers, market segmentation is the only option. It is an essential condition for the successful modern marketing practice.</a:t>
            </a:r>
          </a:p>
          <a:p>
            <a:pPr>
              <a:buNone/>
            </a:pPr>
            <a:r>
              <a:rPr lang="en-US" sz="3200" dirty="0">
                <a:solidFill>
                  <a:schemeClr val="tx1">
                    <a:lumMod val="65000"/>
                  </a:schemeClr>
                </a:solidFill>
              </a:rPr>
              <a:t>5. </a:t>
            </a:r>
            <a:r>
              <a:rPr lang="en-US" sz="3200" dirty="0">
                <a:solidFill>
                  <a:srgbClr val="002060"/>
                </a:solidFill>
              </a:rPr>
              <a:t>Improved Profitability: </a:t>
            </a:r>
            <a:r>
              <a:rPr lang="en-US" sz="3200" dirty="0">
                <a:solidFill>
                  <a:schemeClr val="accent2">
                    <a:lumMod val="60000"/>
                    <a:lumOff val="40000"/>
                  </a:schemeClr>
                </a:solidFill>
              </a:rPr>
              <a:t>On the basis of the study on needs of specific group of buyers, the products are manufactured. Company can attract distinct groups of buyers and can increase sales. An increased sale has positive impact on its profitability.</a:t>
            </a:r>
            <a:endParaRPr lang="en-US" dirty="0">
              <a:solidFill>
                <a:schemeClr val="tx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84976" cy="6192688"/>
          </a:xfrm>
        </p:spPr>
        <p:txBody>
          <a:bodyPr>
            <a:normAutofit/>
          </a:bodyPr>
          <a:lstStyle/>
          <a:p>
            <a:pPr marL="0" indent="0">
              <a:buNone/>
            </a:pPr>
            <a:endParaRPr lang="en-US" sz="3200" dirty="0">
              <a:solidFill>
                <a:schemeClr val="accent2">
                  <a:lumMod val="60000"/>
                  <a:lumOff val="40000"/>
                </a:schemeClr>
              </a:solidFill>
            </a:endParaRPr>
          </a:p>
          <a:p>
            <a:pPr marL="0" indent="0">
              <a:buNone/>
            </a:pPr>
            <a:r>
              <a:rPr lang="en-US" sz="3200" dirty="0">
                <a:solidFill>
                  <a:schemeClr val="tx1">
                    <a:lumMod val="65000"/>
                  </a:schemeClr>
                </a:solidFill>
              </a:rPr>
              <a:t>6. </a:t>
            </a:r>
            <a:r>
              <a:rPr lang="en-US" sz="3200" dirty="0">
                <a:solidFill>
                  <a:srgbClr val="002060"/>
                </a:solidFill>
              </a:rPr>
              <a:t>Optimum use of productive resources: </a:t>
            </a:r>
            <a:r>
              <a:rPr lang="en-US" sz="3200" dirty="0">
                <a:solidFill>
                  <a:schemeClr val="accent2">
                    <a:lumMod val="60000"/>
                    <a:lumOff val="40000"/>
                  </a:schemeClr>
                </a:solidFill>
              </a:rPr>
              <a:t>Market Segmentation leads to effective use of the valuable resources. Resources are allocated and used exactly as per market needs, avoiding mismatching between what marketer offers and what the market needs. So, valuable resources like man, money, material, space, technology, time </a:t>
            </a:r>
            <a:r>
              <a:rPr lang="en-US" sz="3200" dirty="0" err="1">
                <a:solidFill>
                  <a:schemeClr val="accent2">
                    <a:lumMod val="60000"/>
                    <a:lumOff val="40000"/>
                  </a:schemeClr>
                </a:solidFill>
              </a:rPr>
              <a:t>etc</a:t>
            </a:r>
            <a:r>
              <a:rPr lang="en-US" sz="3200" dirty="0">
                <a:solidFill>
                  <a:schemeClr val="accent2">
                    <a:lumMod val="60000"/>
                    <a:lumOff val="40000"/>
                  </a:schemeClr>
                </a:solidFill>
              </a:rPr>
              <a:t> can be </a:t>
            </a:r>
            <a:r>
              <a:rPr lang="en-US" sz="3200" dirty="0" err="1">
                <a:solidFill>
                  <a:schemeClr val="accent2">
                    <a:lumMod val="60000"/>
                    <a:lumOff val="40000"/>
                  </a:schemeClr>
                </a:solidFill>
              </a:rPr>
              <a:t>utilised</a:t>
            </a:r>
            <a:r>
              <a:rPr lang="en-US" sz="3200" dirty="0">
                <a:solidFill>
                  <a:schemeClr val="accent2">
                    <a:lumMod val="60000"/>
                    <a:lumOff val="40000"/>
                  </a:schemeClr>
                </a:solidFill>
              </a:rPr>
              <a:t> more effectively.</a:t>
            </a:r>
            <a:endParaRPr lang="en-IN" sz="3200" dirty="0">
              <a:solidFill>
                <a:schemeClr val="tx1">
                  <a:lumMod val="65000"/>
                </a:schemeClr>
              </a:solidFill>
            </a:endParaRPr>
          </a:p>
        </p:txBody>
      </p:sp>
    </p:spTree>
    <p:extLst>
      <p:ext uri="{BB962C8B-B14F-4D97-AF65-F5344CB8AC3E}">
        <p14:creationId xmlns:p14="http://schemas.microsoft.com/office/powerpoint/2010/main" xmlns="" val="32987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640960" cy="6624736"/>
          </a:xfrm>
        </p:spPr>
        <p:txBody>
          <a:bodyPr>
            <a:normAutofit lnSpcReduction="10000"/>
          </a:bodyPr>
          <a:lstStyle/>
          <a:p>
            <a:pPr marL="0" indent="0">
              <a:buNone/>
            </a:pPr>
            <a:r>
              <a:rPr lang="en-US" sz="3200" dirty="0">
                <a:solidFill>
                  <a:schemeClr val="tx1">
                    <a:lumMod val="65000"/>
                  </a:schemeClr>
                </a:solidFill>
              </a:rPr>
              <a:t>7. </a:t>
            </a:r>
            <a:r>
              <a:rPr lang="en-US" sz="3200" dirty="0">
                <a:solidFill>
                  <a:srgbClr val="002060"/>
                </a:solidFill>
              </a:rPr>
              <a:t>Benefit of Specialization: </a:t>
            </a:r>
            <a:r>
              <a:rPr lang="en-US" sz="3200" dirty="0">
                <a:solidFill>
                  <a:schemeClr val="accent2">
                    <a:lumMod val="60000"/>
                    <a:lumOff val="40000"/>
                  </a:schemeClr>
                </a:solidFill>
              </a:rPr>
              <a:t>It is easy to direct marketing efforts more clearly and specifically. Company designs its marketing </a:t>
            </a:r>
            <a:r>
              <a:rPr lang="en-US" sz="3200" dirty="0" err="1">
                <a:solidFill>
                  <a:schemeClr val="accent2">
                    <a:lumMod val="60000"/>
                    <a:lumOff val="40000"/>
                  </a:schemeClr>
                </a:solidFill>
              </a:rPr>
              <a:t>programme</a:t>
            </a:r>
            <a:r>
              <a:rPr lang="en-US" sz="3200" dirty="0">
                <a:solidFill>
                  <a:schemeClr val="accent2">
                    <a:lumMod val="60000"/>
                    <a:lumOff val="40000"/>
                  </a:schemeClr>
                </a:solidFill>
              </a:rPr>
              <a:t> for different products and for various groups of buyers. </a:t>
            </a:r>
            <a:r>
              <a:rPr lang="en-US" sz="3200" dirty="0" err="1">
                <a:solidFill>
                  <a:schemeClr val="accent2">
                    <a:lumMod val="60000"/>
                    <a:lumOff val="40000"/>
                  </a:schemeClr>
                </a:solidFill>
              </a:rPr>
              <a:t>Specialisation</a:t>
            </a:r>
            <a:r>
              <a:rPr lang="en-US" sz="3200" dirty="0">
                <a:solidFill>
                  <a:schemeClr val="accent2">
                    <a:lumMod val="60000"/>
                    <a:lumOff val="40000"/>
                  </a:schemeClr>
                </a:solidFill>
              </a:rPr>
              <a:t> in production and marketing can offer a lot of benefits to the company.</a:t>
            </a:r>
          </a:p>
          <a:p>
            <a:pPr marL="0" indent="0">
              <a:buNone/>
            </a:pPr>
            <a:r>
              <a:rPr lang="en-US" sz="3200" dirty="0">
                <a:solidFill>
                  <a:schemeClr val="tx1">
                    <a:lumMod val="65000"/>
                  </a:schemeClr>
                </a:solidFill>
              </a:rPr>
              <a:t>8. </a:t>
            </a:r>
            <a:r>
              <a:rPr lang="en-US" sz="3200" dirty="0">
                <a:solidFill>
                  <a:srgbClr val="002060"/>
                </a:solidFill>
              </a:rPr>
              <a:t>High Competitiveness: </a:t>
            </a:r>
            <a:r>
              <a:rPr lang="en-US" sz="3200" dirty="0">
                <a:solidFill>
                  <a:schemeClr val="accent2">
                    <a:lumMod val="60000"/>
                    <a:lumOff val="40000"/>
                  </a:schemeClr>
                </a:solidFill>
              </a:rPr>
              <a:t>As a result of market segmentation a company can treat its consumers more effectively than competitors. It improves competitive strength of the company. Company can respond strongly to the competitor, can prevent the entry of competitors, or can defeat competitors. Company can create and maintain the legal consumers for long period of time.</a:t>
            </a:r>
            <a:endParaRPr lang="en-IN" sz="3200" dirty="0">
              <a:solidFill>
                <a:schemeClr val="tx1">
                  <a:lumMod val="65000"/>
                </a:schemeClr>
              </a:solidFill>
            </a:endParaRPr>
          </a:p>
        </p:txBody>
      </p:sp>
    </p:spTree>
    <p:extLst>
      <p:ext uri="{BB962C8B-B14F-4D97-AF65-F5344CB8AC3E}">
        <p14:creationId xmlns:p14="http://schemas.microsoft.com/office/powerpoint/2010/main" xmlns="" val="141045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568952" cy="6480720"/>
          </a:xfrm>
        </p:spPr>
        <p:txBody>
          <a:bodyPr>
            <a:normAutofit fontScale="92500" lnSpcReduction="20000"/>
          </a:bodyPr>
          <a:lstStyle/>
          <a:p>
            <a:pPr marL="0" indent="0">
              <a:buNone/>
            </a:pPr>
            <a:r>
              <a:rPr lang="en-US" sz="3200" dirty="0">
                <a:solidFill>
                  <a:schemeClr val="tx1">
                    <a:lumMod val="65000"/>
                  </a:schemeClr>
                </a:solidFill>
              </a:rPr>
              <a:t>9. </a:t>
            </a:r>
            <a:r>
              <a:rPr lang="en-US" sz="3200" dirty="0">
                <a:solidFill>
                  <a:srgbClr val="002060"/>
                </a:solidFill>
              </a:rPr>
              <a:t>Collection of Valuable Information: </a:t>
            </a:r>
            <a:r>
              <a:rPr lang="en-US" sz="3200" dirty="0">
                <a:solidFill>
                  <a:schemeClr val="accent2">
                    <a:lumMod val="60000"/>
                    <a:lumOff val="40000"/>
                  </a:schemeClr>
                </a:solidFill>
              </a:rPr>
              <a:t>Market Segmentation process collects a lot valuable information for the company. Such information is instrumental for marketing research, product development and evaluation of marketing activities. It is also useful for measuring effectiveness of sales and distribution facilities.</a:t>
            </a:r>
          </a:p>
          <a:p>
            <a:pPr marL="0" indent="0">
              <a:buNone/>
            </a:pPr>
            <a:r>
              <a:rPr lang="en-US" sz="3200" dirty="0">
                <a:solidFill>
                  <a:schemeClr val="tx1">
                    <a:lumMod val="65000"/>
                  </a:schemeClr>
                </a:solidFill>
              </a:rPr>
              <a:t>10. </a:t>
            </a:r>
            <a:r>
              <a:rPr lang="en-US" sz="3200" dirty="0">
                <a:solidFill>
                  <a:srgbClr val="002060"/>
                </a:solidFill>
              </a:rPr>
              <a:t>Identifying Market Opportunity: </a:t>
            </a:r>
            <a:r>
              <a:rPr lang="en-US" sz="3200" dirty="0">
                <a:solidFill>
                  <a:schemeClr val="accent2">
                    <a:lumMod val="60000"/>
                    <a:lumOff val="40000"/>
                  </a:schemeClr>
                </a:solidFill>
              </a:rPr>
              <a:t>Market Segmentation establishes close relations with specific groups of buyers. Close relations facilitate a continuous interaction between consumers and company. Consumers inform the company regarding changes in their needs, wants and habits on a continuous basis or whenever asked. It is easy for a market to identify the future trends. Marketer can identify opportunities to be available currently or in the near future and can plan accordingly.</a:t>
            </a:r>
            <a:endParaRPr lang="en-IN" sz="3200" dirty="0">
              <a:solidFill>
                <a:schemeClr val="tx1">
                  <a:lumMod val="65000"/>
                </a:schemeClr>
              </a:solidFill>
            </a:endParaRPr>
          </a:p>
        </p:txBody>
      </p:sp>
    </p:spTree>
    <p:extLst>
      <p:ext uri="{BB962C8B-B14F-4D97-AF65-F5344CB8AC3E}">
        <p14:creationId xmlns:p14="http://schemas.microsoft.com/office/powerpoint/2010/main" xmlns="" val="253828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96944" cy="6192688"/>
          </a:xfrm>
        </p:spPr>
        <p:txBody>
          <a:bodyPr>
            <a:normAutofit/>
          </a:bodyPr>
          <a:lstStyle/>
          <a:p>
            <a:pPr marL="0" indent="0">
              <a:buNone/>
            </a:pPr>
            <a:r>
              <a:rPr lang="en-US" sz="3200" dirty="0">
                <a:solidFill>
                  <a:schemeClr val="tx1">
                    <a:lumMod val="65000"/>
                  </a:schemeClr>
                </a:solidFill>
              </a:rPr>
              <a:t>11. </a:t>
            </a:r>
            <a:r>
              <a:rPr lang="en-US" sz="3200" dirty="0">
                <a:solidFill>
                  <a:srgbClr val="002060"/>
                </a:solidFill>
              </a:rPr>
              <a:t>Benefits to society and nation: </a:t>
            </a:r>
            <a:r>
              <a:rPr lang="en-US" sz="3200" dirty="0">
                <a:solidFill>
                  <a:schemeClr val="accent2">
                    <a:lumMod val="60000"/>
                    <a:lumOff val="40000"/>
                  </a:schemeClr>
                </a:solidFill>
              </a:rPr>
              <a:t>Market Segmentation is a consumer-oriented philosophy and it results into a win-win-win approach that is company, society and nation, all three are benefited. This can improve overall economic system by manufacturing the right products of the right quantity and quality for the right groups of consumers, made available continuously at the right price and place by the right distribution channel.</a:t>
            </a:r>
            <a:endParaRPr lang="en-IN" sz="3200" dirty="0">
              <a:solidFill>
                <a:schemeClr val="tx1">
                  <a:lumMod val="65000"/>
                </a:schemeClr>
              </a:solidFill>
            </a:endParaRPr>
          </a:p>
        </p:txBody>
      </p:sp>
    </p:spTree>
    <p:extLst>
      <p:ext uri="{BB962C8B-B14F-4D97-AF65-F5344CB8AC3E}">
        <p14:creationId xmlns:p14="http://schemas.microsoft.com/office/powerpoint/2010/main" xmlns="" val="281818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336704"/>
          </a:xfrm>
        </p:spPr>
        <p:txBody>
          <a:bodyPr>
            <a:normAutofit/>
          </a:bodyPr>
          <a:lstStyle/>
          <a:p>
            <a:pPr marL="0" indent="0">
              <a:buNone/>
            </a:pPr>
            <a:r>
              <a:rPr lang="en-US" sz="3200" dirty="0">
                <a:solidFill>
                  <a:schemeClr val="tx1">
                    <a:lumMod val="65000"/>
                  </a:schemeClr>
                </a:solidFill>
              </a:rPr>
              <a:t>12. </a:t>
            </a:r>
            <a:r>
              <a:rPr lang="en-US" sz="3200" dirty="0">
                <a:solidFill>
                  <a:srgbClr val="002060"/>
                </a:solidFill>
              </a:rPr>
              <a:t>Benefits to small scale industrial units: </a:t>
            </a:r>
            <a:r>
              <a:rPr lang="en-US" sz="3200" dirty="0">
                <a:solidFill>
                  <a:schemeClr val="accent2">
                    <a:lumMod val="60000"/>
                    <a:lumOff val="40000"/>
                  </a:schemeClr>
                </a:solidFill>
              </a:rPr>
              <a:t>Small scale units have limited manufacturing and marketing capacity. Industries working on a small-scale basis can take advantages of market segmentation. By concentrating on special demand of specific group of a limited number of consumers, they can afford products and get profitable market easily.</a:t>
            </a:r>
            <a:endParaRPr lang="en-IN" sz="3200" dirty="0">
              <a:solidFill>
                <a:schemeClr val="tx1">
                  <a:lumMod val="65000"/>
                </a:schemeClr>
              </a:solidFill>
            </a:endParaRPr>
          </a:p>
        </p:txBody>
      </p:sp>
    </p:spTree>
    <p:extLst>
      <p:ext uri="{BB962C8B-B14F-4D97-AF65-F5344CB8AC3E}">
        <p14:creationId xmlns:p14="http://schemas.microsoft.com/office/powerpoint/2010/main" xmlns="" val="342259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96944" cy="6120680"/>
          </a:xfrm>
        </p:spPr>
        <p:txBody>
          <a:bodyPr>
            <a:normAutofit lnSpcReduction="10000"/>
          </a:bodyPr>
          <a:lstStyle/>
          <a:p>
            <a:pPr marL="0" indent="0">
              <a:buNone/>
            </a:pPr>
            <a:r>
              <a:rPr lang="en-US" sz="3200" b="1" u="sng" dirty="0">
                <a:solidFill>
                  <a:schemeClr val="tx1"/>
                </a:solidFill>
              </a:rPr>
              <a:t>Limitations of Market Segmentation</a:t>
            </a:r>
          </a:p>
          <a:p>
            <a:pPr marL="0" indent="0">
              <a:buNone/>
            </a:pPr>
            <a:r>
              <a:rPr lang="en-US" sz="3200" dirty="0">
                <a:solidFill>
                  <a:schemeClr val="tx1">
                    <a:lumMod val="65000"/>
                  </a:schemeClr>
                </a:solidFill>
              </a:rPr>
              <a:t>1. </a:t>
            </a:r>
            <a:r>
              <a:rPr lang="en-US" sz="3200" dirty="0">
                <a:solidFill>
                  <a:srgbClr val="002060"/>
                </a:solidFill>
              </a:rPr>
              <a:t>Limited Production: </a:t>
            </a:r>
            <a:r>
              <a:rPr lang="en-US" sz="3200" dirty="0">
                <a:solidFill>
                  <a:schemeClr val="accent2">
                    <a:lumMod val="60000"/>
                    <a:lumOff val="40000"/>
                  </a:schemeClr>
                </a:solidFill>
              </a:rPr>
              <a:t>In Market Segmentation, customers are limited. So it is not possible to produce products in mass scale for every segment. Company cannot take advantages of mass scale production. Product may be costly and affect adversely to the sales.</a:t>
            </a:r>
          </a:p>
          <a:p>
            <a:pPr marL="0" indent="0">
              <a:buNone/>
            </a:pPr>
            <a:r>
              <a:rPr lang="en-US" sz="3200" dirty="0">
                <a:solidFill>
                  <a:schemeClr val="tx1">
                    <a:lumMod val="65000"/>
                  </a:schemeClr>
                </a:solidFill>
              </a:rPr>
              <a:t>2. </a:t>
            </a:r>
            <a:r>
              <a:rPr lang="en-US" sz="3200" dirty="0">
                <a:solidFill>
                  <a:srgbClr val="002060"/>
                </a:solidFill>
              </a:rPr>
              <a:t>Expensive Production: </a:t>
            </a:r>
            <a:r>
              <a:rPr lang="en-US" sz="3200" dirty="0">
                <a:solidFill>
                  <a:schemeClr val="accent2">
                    <a:lumMod val="60000"/>
                    <a:lumOff val="40000"/>
                  </a:schemeClr>
                </a:solidFill>
              </a:rPr>
              <a:t>Market Segmentation is expensive in both production and marketing. In order to satisfy different groups or segments of buyers, producers have to produce products of various models, colors sizes etc., that result into more production costs.</a:t>
            </a:r>
            <a:endParaRPr lang="en-IN" sz="3200" dirty="0">
              <a:solidFill>
                <a:schemeClr val="tx1">
                  <a:lumMod val="65000"/>
                </a:schemeClr>
              </a:solidFill>
            </a:endParaRPr>
          </a:p>
        </p:txBody>
      </p:sp>
    </p:spTree>
    <p:extLst>
      <p:ext uri="{BB962C8B-B14F-4D97-AF65-F5344CB8AC3E}">
        <p14:creationId xmlns:p14="http://schemas.microsoft.com/office/powerpoint/2010/main" xmlns="" val="111376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96944" cy="6264696"/>
          </a:xfrm>
        </p:spPr>
        <p:txBody>
          <a:bodyPr>
            <a:normAutofit lnSpcReduction="10000"/>
          </a:bodyPr>
          <a:lstStyle/>
          <a:p>
            <a:pPr marL="0" indent="0">
              <a:buNone/>
            </a:pPr>
            <a:r>
              <a:rPr lang="en-US" sz="3200" dirty="0">
                <a:solidFill>
                  <a:schemeClr val="tx1">
                    <a:lumMod val="65000"/>
                  </a:schemeClr>
                </a:solidFill>
              </a:rPr>
              <a:t>3. </a:t>
            </a:r>
            <a:r>
              <a:rPr lang="en-US" sz="3200" dirty="0">
                <a:solidFill>
                  <a:srgbClr val="002060"/>
                </a:solidFill>
              </a:rPr>
              <a:t>Difficulty in Distribution: </a:t>
            </a:r>
            <a:r>
              <a:rPr lang="en-US" sz="3200" dirty="0">
                <a:solidFill>
                  <a:schemeClr val="accent2">
                    <a:lumMod val="60000"/>
                    <a:lumOff val="40000"/>
                  </a:schemeClr>
                </a:solidFill>
              </a:rPr>
              <a:t>Company needs to make the separate arrangement for each of the products demanded by different classes of customers. Company has to maintain separate channels and services for satisfying varied customer groups. </a:t>
            </a:r>
          </a:p>
          <a:p>
            <a:pPr marL="0" indent="0">
              <a:buNone/>
            </a:pPr>
            <a:r>
              <a:rPr lang="en-US" sz="3200" dirty="0">
                <a:solidFill>
                  <a:schemeClr val="tx1">
                    <a:lumMod val="65000"/>
                  </a:schemeClr>
                </a:solidFill>
              </a:rPr>
              <a:t>4. </a:t>
            </a:r>
            <a:r>
              <a:rPr lang="en-US" sz="3200" dirty="0">
                <a:solidFill>
                  <a:srgbClr val="002060"/>
                </a:solidFill>
              </a:rPr>
              <a:t>Heavy Investment: </a:t>
            </a:r>
            <a:r>
              <a:rPr lang="en-US" sz="3200" dirty="0">
                <a:solidFill>
                  <a:schemeClr val="accent2">
                    <a:lumMod val="60000"/>
                    <a:lumOff val="40000"/>
                  </a:schemeClr>
                </a:solidFill>
              </a:rPr>
              <a:t>Market Segmentation leads to heavy investment. A company has to produce variety of product lines and product items, to satisfy the different needs and wants of various groups. For this purpose, the company requires to invest more on technology, which will require heavy investment.</a:t>
            </a:r>
            <a:endParaRPr lang="en-IN" sz="3200" dirty="0">
              <a:solidFill>
                <a:schemeClr val="tx1">
                  <a:lumMod val="65000"/>
                </a:schemeClr>
              </a:solidFill>
            </a:endParaRPr>
          </a:p>
        </p:txBody>
      </p:sp>
    </p:spTree>
    <p:extLst>
      <p:ext uri="{BB962C8B-B14F-4D97-AF65-F5344CB8AC3E}">
        <p14:creationId xmlns:p14="http://schemas.microsoft.com/office/powerpoint/2010/main" xmlns="" val="58348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568952" cy="6192688"/>
          </a:xfrm>
        </p:spPr>
        <p:txBody>
          <a:bodyPr>
            <a:normAutofit/>
          </a:bodyPr>
          <a:lstStyle/>
          <a:p>
            <a:pPr marL="0" indent="0">
              <a:buNone/>
            </a:pPr>
            <a:r>
              <a:rPr lang="en-US" sz="3200" dirty="0">
                <a:solidFill>
                  <a:schemeClr val="tx1">
                    <a:lumMod val="65000"/>
                  </a:schemeClr>
                </a:solidFill>
              </a:rPr>
              <a:t>5. </a:t>
            </a:r>
            <a:r>
              <a:rPr lang="en-US" sz="3200" dirty="0">
                <a:solidFill>
                  <a:srgbClr val="002060"/>
                </a:solidFill>
              </a:rPr>
              <a:t>Promotion Problems: </a:t>
            </a:r>
            <a:r>
              <a:rPr lang="en-US" sz="3200" dirty="0">
                <a:solidFill>
                  <a:schemeClr val="accent2">
                    <a:lumMod val="60000"/>
                    <a:lumOff val="40000"/>
                  </a:schemeClr>
                </a:solidFill>
              </a:rPr>
              <a:t>Market Segments are made on the basis of distinguished characteristics of buyers. In order to influence various segments of buyers, the company requires to prepare advertising </a:t>
            </a:r>
            <a:r>
              <a:rPr lang="en-US" sz="3200" dirty="0" err="1">
                <a:solidFill>
                  <a:schemeClr val="accent2">
                    <a:lumMod val="60000"/>
                    <a:lumOff val="40000"/>
                  </a:schemeClr>
                </a:solidFill>
              </a:rPr>
              <a:t>programme</a:t>
            </a:r>
            <a:r>
              <a:rPr lang="en-US" sz="3200" dirty="0">
                <a:solidFill>
                  <a:schemeClr val="accent2">
                    <a:lumMod val="60000"/>
                    <a:lumOff val="40000"/>
                  </a:schemeClr>
                </a:solidFill>
              </a:rPr>
              <a:t>.</a:t>
            </a:r>
          </a:p>
          <a:p>
            <a:pPr marL="0" indent="0">
              <a:buNone/>
            </a:pPr>
            <a:r>
              <a:rPr lang="en-US" sz="3200" dirty="0">
                <a:solidFill>
                  <a:schemeClr val="tx1">
                    <a:lumMod val="65000"/>
                  </a:schemeClr>
                </a:solidFill>
              </a:rPr>
              <a:t>6. </a:t>
            </a:r>
            <a:r>
              <a:rPr lang="en-US" sz="3200" dirty="0">
                <a:solidFill>
                  <a:srgbClr val="002060"/>
                </a:solidFill>
              </a:rPr>
              <a:t>Stock and Storage Problems: </a:t>
            </a:r>
            <a:r>
              <a:rPr lang="en-US" sz="3200" dirty="0">
                <a:solidFill>
                  <a:schemeClr val="accent2">
                    <a:lumMod val="60000"/>
                    <a:lumOff val="40000"/>
                  </a:schemeClr>
                </a:solidFill>
              </a:rPr>
              <a:t>To meet the needs and wants of different consumer groups, the company must maintain adequate stock of various products on a continuous basis. This creates problem of stocks, storage and working capital.</a:t>
            </a:r>
            <a:endParaRPr lang="en-IN" sz="3200" dirty="0">
              <a:solidFill>
                <a:schemeClr val="tx1">
                  <a:lumMod val="65000"/>
                </a:schemeClr>
              </a:solidFill>
            </a:endParaRPr>
          </a:p>
        </p:txBody>
      </p:sp>
    </p:spTree>
    <p:extLst>
      <p:ext uri="{BB962C8B-B14F-4D97-AF65-F5344CB8AC3E}">
        <p14:creationId xmlns:p14="http://schemas.microsoft.com/office/powerpoint/2010/main" xmlns="" val="104028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P\Documents\20201008_113323.jpg"/>
          <p:cNvPicPr>
            <a:picLocks noGrp="1" noChangeAspect="1" noChangeArrowheads="1"/>
          </p:cNvPicPr>
          <p:nvPr>
            <p:ph idx="1"/>
          </p:nvPr>
        </p:nvPicPr>
        <p:blipFill>
          <a:blip r:embed="rId2"/>
          <a:srcRect/>
          <a:stretch>
            <a:fillRect/>
          </a:stretch>
        </p:blipFill>
        <p:spPr bwMode="auto">
          <a:xfrm>
            <a:off x="500034" y="428604"/>
            <a:ext cx="8143932" cy="592935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1DA192CC-1E9C-B241-BEBD-06515B17D13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57893" y="769597"/>
            <a:ext cx="8028214" cy="5318806"/>
          </a:xfrm>
        </p:spPr>
      </p:pic>
    </p:spTree>
    <p:extLst>
      <p:ext uri="{BB962C8B-B14F-4D97-AF65-F5344CB8AC3E}">
        <p14:creationId xmlns:p14="http://schemas.microsoft.com/office/powerpoint/2010/main" xmlns="" val="4236365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072230"/>
          </a:xfrm>
        </p:spPr>
        <p:txBody>
          <a:bodyPr>
            <a:normAutofit/>
          </a:bodyPr>
          <a:lstStyle/>
          <a:p>
            <a:pPr>
              <a:buNone/>
            </a:pPr>
            <a:r>
              <a:rPr lang="en-US" sz="3200" b="1" u="sng" dirty="0" smtClean="0"/>
              <a:t>Criteria for successful Market Segmentation</a:t>
            </a:r>
          </a:p>
          <a:p>
            <a:pPr>
              <a:buNone/>
            </a:pPr>
            <a:r>
              <a:rPr lang="en-US" sz="3200" dirty="0" smtClean="0">
                <a:solidFill>
                  <a:schemeClr val="accent2">
                    <a:lumMod val="60000"/>
                    <a:lumOff val="40000"/>
                  </a:schemeClr>
                </a:solidFill>
              </a:rPr>
              <a:t>If the market segmentation is to be successful or effective, certain criteria must be satisfied:</a:t>
            </a:r>
          </a:p>
          <a:p>
            <a:pPr>
              <a:buNone/>
            </a:pPr>
            <a:r>
              <a:rPr lang="en-US" sz="3200" dirty="0" smtClean="0">
                <a:solidFill>
                  <a:schemeClr val="tx1">
                    <a:lumMod val="75000"/>
                  </a:schemeClr>
                </a:solidFill>
              </a:rPr>
              <a:t>1. </a:t>
            </a:r>
            <a:r>
              <a:rPr lang="en-US" sz="3200" dirty="0" smtClean="0">
                <a:solidFill>
                  <a:srgbClr val="002060"/>
                </a:solidFill>
              </a:rPr>
              <a:t>Substantiality: </a:t>
            </a:r>
            <a:r>
              <a:rPr lang="en-US" sz="3200" dirty="0" smtClean="0">
                <a:solidFill>
                  <a:schemeClr val="accent2">
                    <a:lumMod val="60000"/>
                    <a:lumOff val="40000"/>
                  </a:schemeClr>
                </a:solidFill>
              </a:rPr>
              <a:t>Substantiality implies that markets must be larger enough to justify company’s marketing efforts. It must offer attractive opportunities in terms of return on investment. Too small segments are not profitable as the firm has to make separate marketing </a:t>
            </a:r>
            <a:r>
              <a:rPr lang="en-US" sz="3200" dirty="0" err="1" smtClean="0">
                <a:solidFill>
                  <a:schemeClr val="accent2">
                    <a:lumMod val="60000"/>
                    <a:lumOff val="40000"/>
                  </a:schemeClr>
                </a:solidFill>
              </a:rPr>
              <a:t>programme</a:t>
            </a:r>
            <a:r>
              <a:rPr lang="en-US" sz="3200" dirty="0" smtClean="0">
                <a:solidFill>
                  <a:schemeClr val="accent2">
                    <a:lumMod val="60000"/>
                    <a:lumOff val="40000"/>
                  </a:schemeClr>
                </a:solidFill>
              </a:rPr>
              <a:t> for each of the segments.</a:t>
            </a:r>
            <a:endParaRPr lang="en-US" sz="3200" dirty="0">
              <a:solidFill>
                <a:schemeClr val="accent2">
                  <a:lumMod val="60000"/>
                  <a:lumOff val="4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a:buNone/>
            </a:pPr>
            <a:r>
              <a:rPr lang="en-US" sz="3200" dirty="0" smtClean="0">
                <a:solidFill>
                  <a:schemeClr val="tx1">
                    <a:lumMod val="65000"/>
                  </a:schemeClr>
                </a:solidFill>
              </a:rPr>
              <a:t>2. </a:t>
            </a:r>
            <a:r>
              <a:rPr lang="en-US" sz="3200" dirty="0" smtClean="0">
                <a:solidFill>
                  <a:srgbClr val="002060"/>
                </a:solidFill>
              </a:rPr>
              <a:t>Measurability: </a:t>
            </a:r>
            <a:r>
              <a:rPr lang="en-US" sz="3200" dirty="0" smtClean="0">
                <a:solidFill>
                  <a:schemeClr val="accent2">
                    <a:lumMod val="60000"/>
                    <a:lumOff val="40000"/>
                  </a:schemeClr>
                </a:solidFill>
              </a:rPr>
              <a:t>The main aim of segmenting the market is to measure the changing </a:t>
            </a:r>
            <a:r>
              <a:rPr lang="en-US" sz="3200" dirty="0" err="1" smtClean="0">
                <a:solidFill>
                  <a:schemeClr val="accent2">
                    <a:lumMod val="60000"/>
                    <a:lumOff val="40000"/>
                  </a:schemeClr>
                </a:solidFill>
              </a:rPr>
              <a:t>behaviour</a:t>
            </a:r>
            <a:r>
              <a:rPr lang="en-US" sz="3200" dirty="0" smtClean="0">
                <a:solidFill>
                  <a:schemeClr val="accent2">
                    <a:lumMod val="60000"/>
                    <a:lumOff val="40000"/>
                  </a:schemeClr>
                </a:solidFill>
              </a:rPr>
              <a:t> pattern of consumers. Measurement of the changes in the </a:t>
            </a:r>
            <a:r>
              <a:rPr lang="en-US" sz="3200" dirty="0" err="1" smtClean="0">
                <a:solidFill>
                  <a:schemeClr val="accent2">
                    <a:lumMod val="60000"/>
                    <a:lumOff val="40000"/>
                  </a:schemeClr>
                </a:solidFill>
              </a:rPr>
              <a:t>behaviour</a:t>
            </a:r>
            <a:r>
              <a:rPr lang="en-US" sz="3200" dirty="0" smtClean="0">
                <a:solidFill>
                  <a:schemeClr val="accent2">
                    <a:lumMod val="60000"/>
                    <a:lumOff val="40000"/>
                  </a:schemeClr>
                </a:solidFill>
              </a:rPr>
              <a:t> of consumers is not an easy task. The differences in the consumer’s preferences for a product must be identifiable. The variations in consumer </a:t>
            </a:r>
            <a:r>
              <a:rPr lang="en-US" sz="3200" dirty="0" err="1" smtClean="0">
                <a:solidFill>
                  <a:schemeClr val="accent2">
                    <a:lumMod val="60000"/>
                    <a:lumOff val="40000"/>
                  </a:schemeClr>
                </a:solidFill>
              </a:rPr>
              <a:t>behaviour</a:t>
            </a:r>
            <a:r>
              <a:rPr lang="en-US" sz="3200" dirty="0" smtClean="0">
                <a:solidFill>
                  <a:schemeClr val="accent2">
                    <a:lumMod val="60000"/>
                    <a:lumOff val="40000"/>
                  </a:schemeClr>
                </a:solidFill>
              </a:rPr>
              <a:t> are numerous and complex. But measurement of </a:t>
            </a:r>
            <a:r>
              <a:rPr lang="en-US" sz="3200" dirty="0" err="1" smtClean="0">
                <a:solidFill>
                  <a:schemeClr val="accent2">
                    <a:lumMod val="60000"/>
                    <a:lumOff val="40000"/>
                  </a:schemeClr>
                </a:solidFill>
              </a:rPr>
              <a:t>behaviour</a:t>
            </a:r>
            <a:r>
              <a:rPr lang="en-US" sz="3200" dirty="0" smtClean="0">
                <a:solidFill>
                  <a:schemeClr val="accent2">
                    <a:lumMod val="60000"/>
                    <a:lumOff val="40000"/>
                  </a:schemeClr>
                </a:solidFill>
              </a:rPr>
              <a:t> pattern is an essential requirement for effective market segmentation.</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a:bodyPr>
          <a:lstStyle/>
          <a:p>
            <a:pPr>
              <a:buNone/>
            </a:pPr>
            <a:r>
              <a:rPr lang="en-US" sz="3200" dirty="0" smtClean="0">
                <a:solidFill>
                  <a:schemeClr val="tx1">
                    <a:lumMod val="65000"/>
                  </a:schemeClr>
                </a:solidFill>
              </a:rPr>
              <a:t>3. </a:t>
            </a:r>
            <a:r>
              <a:rPr lang="en-US" sz="3200" dirty="0" smtClean="0">
                <a:solidFill>
                  <a:srgbClr val="002060"/>
                </a:solidFill>
              </a:rPr>
              <a:t>Accessibility: </a:t>
            </a:r>
            <a:r>
              <a:rPr lang="en-US" sz="3200" dirty="0" smtClean="0">
                <a:solidFill>
                  <a:schemeClr val="accent2">
                    <a:lumMod val="60000"/>
                    <a:lumOff val="40000"/>
                  </a:schemeClr>
                </a:solidFill>
              </a:rPr>
              <a:t>The segmentation should be such that a firm can meet reasonably the expectations of selected segments. Firm must serve different segments efficiently. It must be possible for the marketing managers to focus their attention and marketing efforts in the chosen market segments. If the marketing managers are not able to reach the market segments, the market segmentation will be worthless.</a:t>
            </a:r>
            <a:endParaRPr lang="en-US" sz="3200" dirty="0">
              <a:solidFill>
                <a:schemeClr val="tx1">
                  <a:lumMod val="6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a:bodyPr>
          <a:lstStyle/>
          <a:p>
            <a:pPr>
              <a:buNone/>
            </a:pPr>
            <a:r>
              <a:rPr lang="en-US" sz="3200" dirty="0" smtClean="0">
                <a:solidFill>
                  <a:schemeClr val="tx1">
                    <a:lumMod val="65000"/>
                  </a:schemeClr>
                </a:solidFill>
              </a:rPr>
              <a:t>4. </a:t>
            </a:r>
            <a:r>
              <a:rPr lang="en-US" sz="3200" dirty="0" smtClean="0">
                <a:solidFill>
                  <a:srgbClr val="002060"/>
                </a:solidFill>
              </a:rPr>
              <a:t>Representability: </a:t>
            </a:r>
            <a:r>
              <a:rPr lang="en-US" sz="3200" dirty="0" smtClean="0">
                <a:solidFill>
                  <a:schemeClr val="accent2">
                    <a:lumMod val="60000"/>
                    <a:lumOff val="40000"/>
                  </a:schemeClr>
                </a:solidFill>
              </a:rPr>
              <a:t>Each market segment must be representative in character and must posses individuality of its own. It should be profitable enough to be considered as an independent market.</a:t>
            </a:r>
          </a:p>
          <a:p>
            <a:pPr>
              <a:buNone/>
            </a:pPr>
            <a:r>
              <a:rPr lang="en-US" sz="3200" dirty="0" smtClean="0">
                <a:solidFill>
                  <a:schemeClr val="tx1">
                    <a:lumMod val="75000"/>
                  </a:schemeClr>
                </a:solidFill>
              </a:rPr>
              <a:t>5. </a:t>
            </a:r>
            <a:r>
              <a:rPr lang="en-US" sz="3200" dirty="0" smtClean="0">
                <a:solidFill>
                  <a:srgbClr val="002060"/>
                </a:solidFill>
              </a:rPr>
              <a:t>Adequate/Effective Demand: </a:t>
            </a:r>
            <a:r>
              <a:rPr lang="en-US" sz="3200" dirty="0" smtClean="0">
                <a:solidFill>
                  <a:schemeClr val="accent2">
                    <a:lumMod val="60000"/>
                    <a:lumOff val="40000"/>
                  </a:schemeClr>
                </a:solidFill>
              </a:rPr>
              <a:t>Different segments must exhibit adequate demand. Each of the selected segments must be able and willing to buy the company’s offers.</a:t>
            </a:r>
            <a:endParaRPr lang="en-US" sz="3200" dirty="0">
              <a:solidFill>
                <a:schemeClr val="tx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a:bodyPr>
          <a:lstStyle/>
          <a:p>
            <a:pPr>
              <a:buNone/>
            </a:pPr>
            <a:r>
              <a:rPr lang="en-US" sz="3200" dirty="0" smtClean="0">
                <a:solidFill>
                  <a:schemeClr val="tx1">
                    <a:lumMod val="75000"/>
                  </a:schemeClr>
                </a:solidFill>
              </a:rPr>
              <a:t>6. </a:t>
            </a:r>
            <a:r>
              <a:rPr lang="en-US" sz="3200" dirty="0" smtClean="0">
                <a:solidFill>
                  <a:srgbClr val="002060"/>
                </a:solidFill>
              </a:rPr>
              <a:t>Market Responsiveness: </a:t>
            </a:r>
            <a:r>
              <a:rPr lang="en-US" sz="3200" dirty="0" smtClean="0">
                <a:solidFill>
                  <a:schemeClr val="accent2">
                    <a:lumMod val="60000"/>
                    <a:lumOff val="40000"/>
                  </a:schemeClr>
                </a:solidFill>
              </a:rPr>
              <a:t>The various market segments must show differences in response to marketing variables or marketing mix. If the various market segments respond similarly to marketing variables, market segmentation will be of no use.</a:t>
            </a:r>
          </a:p>
          <a:p>
            <a:pPr>
              <a:buNone/>
            </a:pPr>
            <a:r>
              <a:rPr lang="en-US" sz="3200" dirty="0" smtClean="0">
                <a:solidFill>
                  <a:schemeClr val="tx1">
                    <a:lumMod val="75000"/>
                  </a:schemeClr>
                </a:solidFill>
              </a:rPr>
              <a:t>7. </a:t>
            </a:r>
            <a:r>
              <a:rPr lang="en-US" sz="3200" dirty="0" smtClean="0">
                <a:solidFill>
                  <a:srgbClr val="002060"/>
                </a:solidFill>
              </a:rPr>
              <a:t>Actionability: </a:t>
            </a:r>
            <a:r>
              <a:rPr lang="en-US" sz="3200" dirty="0" smtClean="0">
                <a:solidFill>
                  <a:schemeClr val="accent2">
                    <a:lumMod val="60000"/>
                    <a:lumOff val="40000"/>
                  </a:schemeClr>
                </a:solidFill>
              </a:rPr>
              <a:t>The segmentation must permit a company to take necessary actions effectively. It must be able to tackle the problems and to absorb available opportunities.</a:t>
            </a:r>
            <a:endParaRPr lang="en-US" sz="3200" dirty="0">
              <a:solidFill>
                <a:schemeClr val="tx1">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a:scene3d>
            <a:camera prst="isometricOffAxis2Left"/>
            <a:lightRig rig="threePt" dir="t"/>
          </a:scene3d>
        </p:spPr>
        <p:txBody>
          <a:bodyPr>
            <a:normAutofit/>
          </a:bodyPr>
          <a:lstStyle/>
          <a:p>
            <a:pPr algn="ctr">
              <a:buNone/>
            </a:pPr>
            <a:endParaRPr lang="en-US" sz="3200" dirty="0" smtClean="0">
              <a:solidFill>
                <a:schemeClr val="tx1">
                  <a:lumMod val="75000"/>
                </a:schemeClr>
              </a:solidFill>
            </a:endParaRPr>
          </a:p>
          <a:p>
            <a:pPr algn="ctr">
              <a:buNone/>
            </a:pPr>
            <a:endParaRPr lang="en-US" sz="3200" dirty="0" smtClean="0">
              <a:solidFill>
                <a:schemeClr val="tx1">
                  <a:lumMod val="75000"/>
                </a:schemeClr>
              </a:solidFill>
            </a:endParaRPr>
          </a:p>
          <a:p>
            <a:pPr algn="ctr">
              <a:buNone/>
            </a:pPr>
            <a:endParaRPr lang="en-US" sz="3200" dirty="0" smtClean="0">
              <a:solidFill>
                <a:schemeClr val="tx1">
                  <a:lumMod val="75000"/>
                </a:schemeClr>
              </a:solidFill>
            </a:endParaRPr>
          </a:p>
          <a:p>
            <a:pPr algn="ctr">
              <a:buNone/>
            </a:pPr>
            <a:r>
              <a:rPr lang="en-US" sz="7200" b="1" dirty="0" smtClean="0">
                <a:solidFill>
                  <a:schemeClr val="tx1"/>
                </a:solidFill>
              </a:rPr>
              <a:t>Bases for Market Segmentation</a:t>
            </a:r>
            <a:r>
              <a:rPr lang="en-US" sz="4000" b="1" dirty="0" smtClean="0">
                <a:solidFill>
                  <a:schemeClr val="tx1"/>
                </a:solidFill>
              </a:rPr>
              <a:t> </a:t>
            </a:r>
            <a:endParaRPr lang="en-US" sz="40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642910" y="500042"/>
            <a:ext cx="8001056" cy="578647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a:bodyPr>
          <a:lstStyle/>
          <a:p>
            <a:pPr>
              <a:buNone/>
            </a:pPr>
            <a:r>
              <a:rPr lang="en-US" sz="3200" dirty="0" smtClean="0">
                <a:solidFill>
                  <a:schemeClr val="accent2">
                    <a:lumMod val="60000"/>
                    <a:lumOff val="40000"/>
                  </a:schemeClr>
                </a:solidFill>
              </a:rPr>
              <a:t>Different variables are used to market segmentation. The buyers may differ in their wants, resources, geographical locations, buying attitudes and buying practices. Any one or more of these variables can be used to segment market. The bases for segmenting the markets may differ from product to product and from firm to firm.</a:t>
            </a:r>
          </a:p>
          <a:p>
            <a:pPr>
              <a:buNone/>
            </a:pPr>
            <a:r>
              <a:rPr lang="en-US" sz="3200" dirty="0" smtClean="0">
                <a:solidFill>
                  <a:schemeClr val="accent2">
                    <a:lumMod val="60000"/>
                    <a:lumOff val="40000"/>
                  </a:schemeClr>
                </a:solidFill>
              </a:rPr>
              <a:t>The bases for market segmentation may differ for segmenting consumer market and industrial market.</a:t>
            </a:r>
          </a:p>
          <a:p>
            <a:pPr>
              <a:buNone/>
            </a:pPr>
            <a:endParaRPr lang="en-US" sz="3200" dirty="0">
              <a:solidFill>
                <a:schemeClr val="accent2">
                  <a:lumMod val="60000"/>
                  <a:lumOff val="4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a:bodyPr>
          <a:lstStyle/>
          <a:p>
            <a:pPr>
              <a:buNone/>
            </a:pPr>
            <a:endParaRPr lang="en-US" sz="3200" dirty="0" smtClean="0"/>
          </a:p>
          <a:p>
            <a:pPr>
              <a:buNone/>
            </a:pPr>
            <a:endParaRPr lang="en-US" sz="3200" dirty="0" smtClean="0"/>
          </a:p>
          <a:p>
            <a:pPr algn="ctr">
              <a:buNone/>
            </a:pPr>
            <a:r>
              <a:rPr lang="en-US" sz="4000" b="1" dirty="0" smtClean="0">
                <a:solidFill>
                  <a:srgbClr val="C00000"/>
                </a:solidFill>
              </a:rPr>
              <a:t>Bases for Market Segmentation</a:t>
            </a:r>
            <a:endParaRPr lang="en-US" sz="4000" b="1" dirty="0">
              <a:solidFill>
                <a:srgbClr val="C00000"/>
              </a:solidFill>
            </a:endParaRPr>
          </a:p>
        </p:txBody>
      </p:sp>
      <p:cxnSp>
        <p:nvCxnSpPr>
          <p:cNvPr id="7" name="Straight Arrow Connector 6"/>
          <p:cNvCxnSpPr/>
          <p:nvPr/>
        </p:nvCxnSpPr>
        <p:spPr>
          <a:xfrm rot="10800000" flipV="1">
            <a:off x="2357422" y="2143116"/>
            <a:ext cx="1857388" cy="157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472" y="3714752"/>
            <a:ext cx="3143272" cy="2062103"/>
          </a:xfrm>
          <a:prstGeom prst="rect">
            <a:avLst/>
          </a:prstGeom>
          <a:noFill/>
        </p:spPr>
        <p:txBody>
          <a:bodyPr wrap="square" rtlCol="0">
            <a:spAutoFit/>
          </a:bodyPr>
          <a:lstStyle/>
          <a:p>
            <a:pPr algn="ctr"/>
            <a:r>
              <a:rPr lang="en-US" sz="3200" b="1" dirty="0" smtClean="0"/>
              <a:t>Bases for segmenting Consumer Market</a:t>
            </a:r>
            <a:endParaRPr lang="en-US" sz="3200" b="1" dirty="0"/>
          </a:p>
        </p:txBody>
      </p:sp>
      <p:cxnSp>
        <p:nvCxnSpPr>
          <p:cNvPr id="11" name="Straight Arrow Connector 10"/>
          <p:cNvCxnSpPr/>
          <p:nvPr/>
        </p:nvCxnSpPr>
        <p:spPr>
          <a:xfrm>
            <a:off x="4214810" y="2143116"/>
            <a:ext cx="2000264"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00694" y="3643314"/>
            <a:ext cx="2714644" cy="2062103"/>
          </a:xfrm>
          <a:prstGeom prst="rect">
            <a:avLst/>
          </a:prstGeom>
          <a:noFill/>
        </p:spPr>
        <p:txBody>
          <a:bodyPr wrap="square" rtlCol="0">
            <a:spAutoFit/>
          </a:bodyPr>
          <a:lstStyle/>
          <a:p>
            <a:pPr algn="ctr"/>
            <a:r>
              <a:rPr lang="en-US" sz="3200" b="1" dirty="0" smtClean="0"/>
              <a:t>Bases for segmenting Industrial Market</a:t>
            </a:r>
            <a:endParaRPr lang="en-US" sz="32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a:bodyPr>
          <a:lstStyle/>
          <a:p>
            <a:pPr>
              <a:buNone/>
            </a:pPr>
            <a:r>
              <a:rPr lang="en-US" sz="3200" dirty="0" smtClean="0">
                <a:solidFill>
                  <a:schemeClr val="accent2">
                    <a:lumMod val="60000"/>
                    <a:lumOff val="40000"/>
                  </a:schemeClr>
                </a:solidFill>
              </a:rPr>
              <a:t>There can be several bases used for segmenting consumer market. As stated by Philip </a:t>
            </a:r>
            <a:r>
              <a:rPr lang="en-US" sz="3200" dirty="0" err="1" smtClean="0">
                <a:solidFill>
                  <a:schemeClr val="accent2">
                    <a:lumMod val="60000"/>
                    <a:lumOff val="40000"/>
                  </a:schemeClr>
                </a:solidFill>
              </a:rPr>
              <a:t>Kotler</a:t>
            </a:r>
            <a:r>
              <a:rPr lang="en-US" sz="3200" dirty="0" smtClean="0">
                <a:solidFill>
                  <a:schemeClr val="accent2">
                    <a:lumMod val="60000"/>
                    <a:lumOff val="40000"/>
                  </a:schemeClr>
                </a:solidFill>
              </a:rPr>
              <a:t>, bases can be classified into two categories:</a:t>
            </a:r>
          </a:p>
          <a:p>
            <a:pPr marL="514350" indent="-514350">
              <a:buAutoNum type="arabicPeriod"/>
            </a:pPr>
            <a:r>
              <a:rPr lang="en-US" sz="3200" dirty="0" smtClean="0">
                <a:solidFill>
                  <a:srgbClr val="002060"/>
                </a:solidFill>
              </a:rPr>
              <a:t>People-Oriented Bases</a:t>
            </a:r>
          </a:p>
          <a:p>
            <a:pPr marL="514350" indent="-514350">
              <a:buAutoNum type="arabicPeriod"/>
            </a:pPr>
            <a:r>
              <a:rPr lang="en-US" sz="3200" dirty="0" smtClean="0">
                <a:solidFill>
                  <a:srgbClr val="002060"/>
                </a:solidFill>
              </a:rPr>
              <a:t>Product-Oriented Bases</a:t>
            </a:r>
          </a:p>
          <a:p>
            <a:pPr marL="514350" indent="-514350">
              <a:buNone/>
            </a:pPr>
            <a:endParaRPr lang="en-US" sz="3200" dirty="0" smtClean="0">
              <a:solidFill>
                <a:srgbClr val="002060"/>
              </a:solidFill>
            </a:endParaRPr>
          </a:p>
          <a:p>
            <a:pPr marL="514350" indent="-514350">
              <a:buNone/>
            </a:pPr>
            <a:r>
              <a:rPr lang="en-US" sz="3200" dirty="0" smtClean="0">
                <a:solidFill>
                  <a:schemeClr val="accent2">
                    <a:lumMod val="60000"/>
                    <a:lumOff val="40000"/>
                  </a:schemeClr>
                </a:solidFill>
              </a:rPr>
              <a:t>1. People-Oriented </a:t>
            </a:r>
            <a:r>
              <a:rPr lang="en-US" sz="3200" dirty="0" smtClean="0">
                <a:solidFill>
                  <a:schemeClr val="accent2">
                    <a:lumMod val="60000"/>
                    <a:lumOff val="40000"/>
                  </a:schemeClr>
                </a:solidFill>
              </a:rPr>
              <a:t>Bases:</a:t>
            </a:r>
          </a:p>
          <a:p>
            <a:pPr marL="514350" indent="-514350">
              <a:buNone/>
            </a:pPr>
            <a:r>
              <a:rPr lang="en-US" sz="3200" dirty="0" smtClean="0">
                <a:solidFill>
                  <a:schemeClr val="accent2">
                    <a:lumMod val="60000"/>
                    <a:lumOff val="40000"/>
                  </a:schemeClr>
                </a:solidFill>
              </a:rPr>
              <a:t>The main bases in this category include:</a:t>
            </a:r>
          </a:p>
          <a:p>
            <a:pPr marL="514350" indent="-514350">
              <a:buAutoNum type="alphaLcPeriod"/>
            </a:pPr>
            <a:r>
              <a:rPr lang="en-US" sz="3200" dirty="0" smtClean="0">
                <a:solidFill>
                  <a:srgbClr val="002060"/>
                </a:solidFill>
              </a:rPr>
              <a:t>Geographical Bases</a:t>
            </a:r>
          </a:p>
          <a:p>
            <a:pPr marL="514350" indent="-514350">
              <a:buAutoNum type="alphaLcPeriod"/>
            </a:pPr>
            <a:r>
              <a:rPr lang="en-US" sz="3200" dirty="0" smtClean="0">
                <a:solidFill>
                  <a:srgbClr val="002060"/>
                </a:solidFill>
              </a:rPr>
              <a:t>Demographical Bases</a:t>
            </a:r>
          </a:p>
          <a:p>
            <a:pPr marL="514350" indent="-514350">
              <a:buAutoNum type="alphaLcPeriod"/>
            </a:pPr>
            <a:r>
              <a:rPr lang="en-US" sz="3200" dirty="0" smtClean="0">
                <a:solidFill>
                  <a:srgbClr val="002060"/>
                </a:solidFill>
              </a:rPr>
              <a:t>Psychographic Bases</a:t>
            </a:r>
            <a:endParaRPr lang="en-US" sz="3200" dirty="0">
              <a:solidFill>
                <a:schemeClr val="tx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a:t>A] MARKET SEGMENTATION</a:t>
            </a:r>
            <a:endParaRPr lang="en-IN" dirty="0"/>
          </a:p>
        </p:txBody>
      </p:sp>
      <p:sp>
        <p:nvSpPr>
          <p:cNvPr id="3" name="Content Placeholder 2"/>
          <p:cNvSpPr>
            <a:spLocks noGrp="1"/>
          </p:cNvSpPr>
          <p:nvPr>
            <p:ph idx="1"/>
          </p:nvPr>
        </p:nvSpPr>
        <p:spPr>
          <a:xfrm>
            <a:off x="457200" y="1052736"/>
            <a:ext cx="8229600" cy="5400600"/>
          </a:xfrm>
        </p:spPr>
        <p:txBody>
          <a:bodyPr>
            <a:normAutofit/>
          </a:bodyPr>
          <a:lstStyle/>
          <a:p>
            <a:pPr marL="0" indent="0">
              <a:buNone/>
            </a:pPr>
            <a:r>
              <a:rPr lang="en-US" sz="3200" dirty="0">
                <a:solidFill>
                  <a:schemeClr val="accent2">
                    <a:lumMod val="60000"/>
                    <a:lumOff val="40000"/>
                  </a:schemeClr>
                </a:solidFill>
              </a:rPr>
              <a:t>Modern Marketers operate in a few target market, not total market. Markets consist of buyers and buyers differ in one or more respects. They may differ in their wants, purchasing power, geographical locations, buying attitudes and buying practices. Any of these variables can be used to segment a market.</a:t>
            </a:r>
            <a:endParaRPr lang="en-IN" sz="3200" dirty="0">
              <a:solidFill>
                <a:schemeClr val="accent2">
                  <a:lumMod val="60000"/>
                  <a:lumOff val="40000"/>
                </a:schemeClr>
              </a:solidFill>
            </a:endParaRPr>
          </a:p>
        </p:txBody>
      </p:sp>
    </p:spTree>
    <p:extLst>
      <p:ext uri="{BB962C8B-B14F-4D97-AF65-F5344CB8AC3E}">
        <p14:creationId xmlns:p14="http://schemas.microsoft.com/office/powerpoint/2010/main" xmlns="" val="1487695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a:bodyPr>
          <a:lstStyle/>
          <a:p>
            <a:pPr marL="514350" indent="-514350">
              <a:buNone/>
            </a:pPr>
            <a:r>
              <a:rPr lang="en-US" sz="3200" dirty="0" smtClean="0">
                <a:solidFill>
                  <a:schemeClr val="tx1">
                    <a:lumMod val="75000"/>
                  </a:schemeClr>
                </a:solidFill>
              </a:rPr>
              <a:t>a. </a:t>
            </a:r>
            <a:r>
              <a:rPr lang="en-US" sz="3200" b="1" dirty="0" smtClean="0">
                <a:solidFill>
                  <a:srgbClr val="002060"/>
                </a:solidFill>
              </a:rPr>
              <a:t>Geographical Bases</a:t>
            </a:r>
            <a:r>
              <a:rPr lang="en-US" sz="3200" dirty="0" smtClean="0">
                <a:solidFill>
                  <a:srgbClr val="002060"/>
                </a:solidFill>
              </a:rPr>
              <a:t> </a:t>
            </a:r>
          </a:p>
          <a:p>
            <a:pPr marL="514350" indent="-514350">
              <a:buNone/>
            </a:pPr>
            <a:r>
              <a:rPr lang="en-US" sz="3200" dirty="0" smtClean="0">
                <a:solidFill>
                  <a:schemeClr val="accent2">
                    <a:lumMod val="60000"/>
                    <a:lumOff val="40000"/>
                  </a:schemeClr>
                </a:solidFill>
              </a:rPr>
              <a:t>This segmentation is based on places or locations where consumers reside. Market is divided into different geographical units, such as nations, states, regions, cities, climates, urban/village etc. Needs and preferences will be significantly different at different places. A company may operate in one or more geographical areas as per its capacity. Company divides its market in the following segments:</a:t>
            </a:r>
          </a:p>
          <a:p>
            <a:pPr marL="514350" indent="-514350">
              <a:buNone/>
            </a:pPr>
            <a:endParaRPr lang="en-US" sz="3200" b="1" dirty="0">
              <a:solidFill>
                <a:srgbClr val="00206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215106"/>
          </a:xfrm>
        </p:spPr>
        <p:txBody>
          <a:bodyPr>
            <a:normAutofit/>
          </a:bodyPr>
          <a:lstStyle/>
          <a:p>
            <a:pPr marL="571500" indent="-571500">
              <a:buAutoNum type="romanLcParenR"/>
            </a:pPr>
            <a:r>
              <a:rPr lang="en-US" sz="3200" dirty="0" smtClean="0">
                <a:solidFill>
                  <a:srgbClr val="FF0000"/>
                </a:solidFill>
              </a:rPr>
              <a:t>Local Market: </a:t>
            </a:r>
            <a:r>
              <a:rPr lang="en-US" sz="3200" dirty="0" smtClean="0">
                <a:solidFill>
                  <a:schemeClr val="accent2">
                    <a:lumMod val="60000"/>
                    <a:lumOff val="40000"/>
                  </a:schemeClr>
                </a:solidFill>
              </a:rPr>
              <a:t>Here, company operates in a limited area. Local market includes villages, towns or cities. Company concentrates on local needs &amp; preferences such as vegetables, bakery items, local dairies etc. Company operates locally.</a:t>
            </a:r>
          </a:p>
          <a:p>
            <a:pPr marL="571500" indent="-571500">
              <a:buAutoNum type="romanLcParenR"/>
            </a:pPr>
            <a:r>
              <a:rPr lang="en-US" sz="3200" dirty="0" smtClean="0">
                <a:solidFill>
                  <a:srgbClr val="FF0000"/>
                </a:solidFill>
              </a:rPr>
              <a:t>Urban Market: </a:t>
            </a:r>
            <a:r>
              <a:rPr lang="en-US" sz="3200" dirty="0" smtClean="0">
                <a:solidFill>
                  <a:schemeClr val="accent2">
                    <a:lumMod val="60000"/>
                    <a:lumOff val="40000"/>
                  </a:schemeClr>
                </a:solidFill>
              </a:rPr>
              <a:t>Here, the company serves urban consumers only. For </a:t>
            </a:r>
            <a:r>
              <a:rPr lang="en-US" sz="3200" dirty="0" err="1" smtClean="0">
                <a:solidFill>
                  <a:schemeClr val="accent2">
                    <a:lumMod val="60000"/>
                    <a:lumOff val="40000"/>
                  </a:schemeClr>
                </a:solidFill>
              </a:rPr>
              <a:t>eg</a:t>
            </a:r>
            <a:r>
              <a:rPr lang="en-US" sz="3200" dirty="0" smtClean="0">
                <a:solidFill>
                  <a:schemeClr val="accent2">
                    <a:lumMod val="60000"/>
                    <a:lumOff val="40000"/>
                  </a:schemeClr>
                </a:solidFill>
              </a:rPr>
              <a:t>: products used in urban areas like costly furniture, lifts, educational books, specialist doctors, chartered accountants etc.</a:t>
            </a:r>
            <a:endParaRPr lang="en-US" sz="3200"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286544"/>
          </a:xfrm>
        </p:spPr>
        <p:txBody>
          <a:bodyPr>
            <a:normAutofit/>
          </a:bodyPr>
          <a:lstStyle/>
          <a:p>
            <a:pPr>
              <a:buNone/>
            </a:pPr>
            <a:r>
              <a:rPr lang="en-US" sz="3200" dirty="0" smtClean="0">
                <a:solidFill>
                  <a:schemeClr val="tx1">
                    <a:lumMod val="85000"/>
                  </a:schemeClr>
                </a:solidFill>
              </a:rPr>
              <a:t>iii</a:t>
            </a:r>
            <a:r>
              <a:rPr lang="en-US" sz="3200" dirty="0" smtClean="0">
                <a:solidFill>
                  <a:schemeClr val="tx1">
                    <a:lumMod val="75000"/>
                  </a:schemeClr>
                </a:solidFill>
              </a:rPr>
              <a:t>) </a:t>
            </a:r>
            <a:r>
              <a:rPr lang="en-US" sz="3200" dirty="0" smtClean="0">
                <a:solidFill>
                  <a:srgbClr val="FF0000"/>
                </a:solidFill>
              </a:rPr>
              <a:t>Rural Market: </a:t>
            </a:r>
            <a:r>
              <a:rPr lang="en-US" sz="3200" dirty="0" smtClean="0">
                <a:solidFill>
                  <a:schemeClr val="accent2">
                    <a:lumMod val="60000"/>
                    <a:lumOff val="40000"/>
                  </a:schemeClr>
                </a:solidFill>
              </a:rPr>
              <a:t>The products which are dominant in rural areas such as thick cotton clothes, cattle feeds, pesticides, fertilizers etc., In most cases, the rural consumers use cheaper, durable and simple products.</a:t>
            </a:r>
          </a:p>
          <a:p>
            <a:pPr>
              <a:buNone/>
            </a:pPr>
            <a:r>
              <a:rPr lang="en-US" sz="3200" dirty="0" smtClean="0">
                <a:solidFill>
                  <a:schemeClr val="tx1">
                    <a:lumMod val="85000"/>
                  </a:schemeClr>
                </a:solidFill>
              </a:rPr>
              <a:t>iv) </a:t>
            </a:r>
            <a:r>
              <a:rPr lang="en-US" sz="3200" dirty="0" smtClean="0">
                <a:solidFill>
                  <a:srgbClr val="FF0000"/>
                </a:solidFill>
              </a:rPr>
              <a:t>Regional or State Market: </a:t>
            </a:r>
            <a:r>
              <a:rPr lang="en-US" sz="3200" dirty="0" smtClean="0">
                <a:solidFill>
                  <a:schemeClr val="accent2">
                    <a:lumMod val="60000"/>
                    <a:lumOff val="40000"/>
                  </a:schemeClr>
                </a:solidFill>
              </a:rPr>
              <a:t>Certain products are produced and consumed only in certain regions or states. Due to regional culture, tradition, climate, restrictions of regional governments or habits of people. </a:t>
            </a:r>
            <a:r>
              <a:rPr lang="en-US" sz="3200" dirty="0" err="1" smtClean="0">
                <a:solidFill>
                  <a:schemeClr val="accent2">
                    <a:lumMod val="60000"/>
                    <a:lumOff val="40000"/>
                  </a:schemeClr>
                </a:solidFill>
              </a:rPr>
              <a:t>Eg</a:t>
            </a:r>
            <a:r>
              <a:rPr lang="en-US" sz="3200" dirty="0" smtClean="0">
                <a:solidFill>
                  <a:schemeClr val="accent2">
                    <a:lumMod val="60000"/>
                    <a:lumOff val="40000"/>
                  </a:schemeClr>
                </a:solidFill>
              </a:rPr>
              <a:t>: State Transport Corporation and Regional Education Publications etc.</a:t>
            </a:r>
            <a:endParaRPr lang="en-US" sz="3200" dirty="0">
              <a:solidFill>
                <a:schemeClr val="tx1">
                  <a:lumMod val="8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a:bodyPr>
          <a:lstStyle/>
          <a:p>
            <a:pPr>
              <a:buNone/>
            </a:pPr>
            <a:r>
              <a:rPr lang="en-US" sz="3200" dirty="0" smtClean="0">
                <a:solidFill>
                  <a:schemeClr val="tx1">
                    <a:lumMod val="85000"/>
                  </a:schemeClr>
                </a:solidFill>
              </a:rPr>
              <a:t>v) </a:t>
            </a:r>
            <a:r>
              <a:rPr lang="en-US" sz="3200" dirty="0" smtClean="0">
                <a:solidFill>
                  <a:srgbClr val="FF0000"/>
                </a:solidFill>
              </a:rPr>
              <a:t>National Market: </a:t>
            </a:r>
            <a:r>
              <a:rPr lang="en-US" sz="3200" dirty="0" smtClean="0">
                <a:solidFill>
                  <a:schemeClr val="accent2">
                    <a:lumMod val="60000"/>
                    <a:lumOff val="40000"/>
                  </a:schemeClr>
                </a:solidFill>
              </a:rPr>
              <a:t>Certain manufacturers produce and sell the products throughout the nation. </a:t>
            </a:r>
            <a:r>
              <a:rPr lang="en-US" sz="3200" dirty="0" err="1" smtClean="0">
                <a:solidFill>
                  <a:schemeClr val="accent2">
                    <a:lumMod val="60000"/>
                    <a:lumOff val="40000"/>
                  </a:schemeClr>
                </a:solidFill>
              </a:rPr>
              <a:t>Eg</a:t>
            </a:r>
            <a:r>
              <a:rPr lang="en-US" sz="3200" dirty="0" smtClean="0">
                <a:solidFill>
                  <a:schemeClr val="accent2">
                    <a:lumMod val="60000"/>
                    <a:lumOff val="40000"/>
                  </a:schemeClr>
                </a:solidFill>
              </a:rPr>
              <a:t>: Bata’s products, Godrej products etc have national market.</a:t>
            </a:r>
          </a:p>
          <a:p>
            <a:pPr>
              <a:buNone/>
            </a:pPr>
            <a:r>
              <a:rPr lang="en-US" sz="3200" dirty="0" smtClean="0">
                <a:solidFill>
                  <a:schemeClr val="tx1">
                    <a:lumMod val="85000"/>
                  </a:schemeClr>
                </a:solidFill>
              </a:rPr>
              <a:t>vi) </a:t>
            </a:r>
            <a:r>
              <a:rPr lang="en-US" sz="3200" dirty="0" smtClean="0">
                <a:solidFill>
                  <a:srgbClr val="FF0000"/>
                </a:solidFill>
              </a:rPr>
              <a:t>International or Global Market: </a:t>
            </a:r>
            <a:r>
              <a:rPr lang="en-US" sz="3200" dirty="0" smtClean="0">
                <a:solidFill>
                  <a:schemeClr val="accent2">
                    <a:lumMod val="60000"/>
                    <a:lumOff val="40000"/>
                  </a:schemeClr>
                </a:solidFill>
              </a:rPr>
              <a:t>Some products are sold in many countries. </a:t>
            </a:r>
            <a:r>
              <a:rPr lang="en-US" sz="3200" dirty="0" err="1" smtClean="0">
                <a:solidFill>
                  <a:schemeClr val="accent2">
                    <a:lumMod val="60000"/>
                    <a:lumOff val="40000"/>
                  </a:schemeClr>
                </a:solidFill>
              </a:rPr>
              <a:t>Eg</a:t>
            </a:r>
            <a:r>
              <a:rPr lang="en-US" sz="3200" dirty="0" smtClean="0">
                <a:solidFill>
                  <a:schemeClr val="accent2">
                    <a:lumMod val="60000"/>
                    <a:lumOff val="40000"/>
                  </a:schemeClr>
                </a:solidFill>
              </a:rPr>
              <a:t>: Air India Services, Colgate-</a:t>
            </a:r>
            <a:r>
              <a:rPr lang="en-US" sz="3200" dirty="0" err="1" smtClean="0">
                <a:solidFill>
                  <a:schemeClr val="accent2">
                    <a:lumMod val="60000"/>
                    <a:lumOff val="40000"/>
                  </a:schemeClr>
                </a:solidFill>
              </a:rPr>
              <a:t>Pamolive</a:t>
            </a:r>
            <a:r>
              <a:rPr lang="en-US" sz="3200" dirty="0" smtClean="0">
                <a:solidFill>
                  <a:schemeClr val="accent2">
                    <a:lumMod val="60000"/>
                    <a:lumOff val="40000"/>
                  </a:schemeClr>
                </a:solidFill>
              </a:rPr>
              <a:t>, Hindustan Unilever, Coca-Cola, </a:t>
            </a:r>
            <a:r>
              <a:rPr lang="en-US" sz="3200" dirty="0" err="1" smtClean="0">
                <a:solidFill>
                  <a:schemeClr val="accent2">
                    <a:lumMod val="60000"/>
                    <a:lumOff val="40000"/>
                  </a:schemeClr>
                </a:solidFill>
              </a:rPr>
              <a:t>Nirma</a:t>
            </a:r>
            <a:r>
              <a:rPr lang="en-US" sz="3200" dirty="0" smtClean="0">
                <a:solidFill>
                  <a:schemeClr val="accent2">
                    <a:lumMod val="60000"/>
                    <a:lumOff val="40000"/>
                  </a:schemeClr>
                </a:solidFill>
              </a:rPr>
              <a:t> Chemicals etc have got international market.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a:bodyPr>
          <a:lstStyle/>
          <a:p>
            <a:pPr>
              <a:buNone/>
            </a:pPr>
            <a:r>
              <a:rPr lang="en-IN" sz="3200" dirty="0" smtClean="0">
                <a:solidFill>
                  <a:schemeClr val="tx1">
                    <a:lumMod val="85000"/>
                  </a:schemeClr>
                </a:solidFill>
              </a:rPr>
              <a:t>vii) </a:t>
            </a:r>
            <a:r>
              <a:rPr lang="en-IN" sz="3200" dirty="0" smtClean="0">
                <a:solidFill>
                  <a:srgbClr val="FF0000"/>
                </a:solidFill>
              </a:rPr>
              <a:t>Climate/Weather: </a:t>
            </a:r>
            <a:r>
              <a:rPr lang="en-IN" sz="3200" dirty="0" smtClean="0">
                <a:solidFill>
                  <a:schemeClr val="accent2">
                    <a:lumMod val="60000"/>
                    <a:lumOff val="40000"/>
                  </a:schemeClr>
                </a:solidFill>
              </a:rPr>
              <a:t>Climate plays an important role in determining the needs of people. Climate is based on cold, heat, hills, jungle, sea, desert etc. Some products are used only in particular climate. Certain products like vehicles, clothes, food, boats, camels, umbrella &amp; raincoats, cold drinks, fans, A/c’s etc are used as per their suitability with the climate of specific region.</a:t>
            </a:r>
            <a:endParaRPr lang="en-US" sz="3200" dirty="0" smtClean="0">
              <a:solidFill>
                <a:schemeClr val="tx1">
                  <a:lumMod val="85000"/>
                </a:schemeClr>
              </a:solidFill>
            </a:endParaRPr>
          </a:p>
          <a:p>
            <a:pPr>
              <a:buNone/>
            </a:pP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142976" y="714356"/>
            <a:ext cx="6929486" cy="5411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572560" cy="6143668"/>
          </a:xfrm>
        </p:spPr>
        <p:txBody>
          <a:bodyPr>
            <a:normAutofit/>
          </a:bodyPr>
          <a:lstStyle/>
          <a:p>
            <a:pPr>
              <a:buNone/>
            </a:pPr>
            <a:r>
              <a:rPr lang="en-IN" sz="3200" dirty="0" smtClean="0">
                <a:solidFill>
                  <a:schemeClr val="tx1">
                    <a:lumMod val="85000"/>
                  </a:schemeClr>
                </a:solidFill>
              </a:rPr>
              <a:t>b. </a:t>
            </a:r>
            <a:r>
              <a:rPr lang="en-IN" sz="3200" b="1" dirty="0" smtClean="0">
                <a:solidFill>
                  <a:srgbClr val="002060"/>
                </a:solidFill>
              </a:rPr>
              <a:t>Demographical Bases</a:t>
            </a:r>
          </a:p>
          <a:p>
            <a:pPr>
              <a:buNone/>
            </a:pPr>
            <a:r>
              <a:rPr lang="en-IN" sz="3200" dirty="0" smtClean="0">
                <a:solidFill>
                  <a:schemeClr val="accent2">
                    <a:lumMod val="60000"/>
                    <a:lumOff val="40000"/>
                  </a:schemeClr>
                </a:solidFill>
              </a:rPr>
              <a:t>Demographic means relating to population. In demographic segmentation, the market is divided on the basis of demographic variables such as age, sex, family size, income, occupation etc. This type of segmentation is most popular and widely practiced. It is comparatively easy to identify and measure market by demographic variables. The various demographic bases for market segmentation are:</a:t>
            </a:r>
          </a:p>
          <a:p>
            <a:pPr>
              <a:buNone/>
            </a:pPr>
            <a:endParaRPr lang="en-US" sz="3200" dirty="0">
              <a:solidFill>
                <a:schemeClr val="tx1">
                  <a:lumMod val="8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8429684" cy="6000792"/>
          </a:xfrm>
        </p:spPr>
        <p:txBody>
          <a:bodyPr>
            <a:normAutofit/>
          </a:bodyPr>
          <a:lstStyle/>
          <a:p>
            <a:pPr>
              <a:buNone/>
            </a:pPr>
            <a:r>
              <a:rPr lang="en-IN" sz="3200" dirty="0" smtClean="0">
                <a:solidFill>
                  <a:schemeClr val="tx1">
                    <a:lumMod val="85000"/>
                  </a:schemeClr>
                </a:solidFill>
              </a:rPr>
              <a:t>i) </a:t>
            </a:r>
            <a:r>
              <a:rPr lang="en-IN" sz="3200" dirty="0" smtClean="0">
                <a:solidFill>
                  <a:srgbClr val="FF0000"/>
                </a:solidFill>
              </a:rPr>
              <a:t>Age: </a:t>
            </a:r>
            <a:r>
              <a:rPr lang="en-IN" sz="3200" dirty="0" smtClean="0">
                <a:solidFill>
                  <a:schemeClr val="accent2">
                    <a:lumMod val="60000"/>
                    <a:lumOff val="40000"/>
                  </a:schemeClr>
                </a:solidFill>
              </a:rPr>
              <a:t>Consumers of different age groups differ in terms of needs, preferences, quantity, interest, habits etc. An individual changes his needs, preferences and habits as he grows from childhood to adulthood. Based on age criteria, the markets are segmented as infants/children, teenagers, youngsters, adults and olds. For the products like chocolates, clothes, cycles and motorcycles, films, books and magazines, foods, medicines, clubs etc, an age-based segmentation seems effective.</a:t>
            </a:r>
            <a:endParaRPr lang="en-US" sz="3200" dirty="0">
              <a:solidFill>
                <a:schemeClr val="tx1">
                  <a:lumMod val="8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429684" cy="6143668"/>
          </a:xfrm>
        </p:spPr>
        <p:txBody>
          <a:bodyPr>
            <a:normAutofit/>
          </a:bodyPr>
          <a:lstStyle/>
          <a:p>
            <a:pPr>
              <a:buNone/>
            </a:pPr>
            <a:r>
              <a:rPr lang="en-IN" sz="3200" dirty="0" smtClean="0">
                <a:solidFill>
                  <a:schemeClr val="tx1">
                    <a:lumMod val="85000"/>
                  </a:schemeClr>
                </a:solidFill>
              </a:rPr>
              <a:t>ii) </a:t>
            </a:r>
            <a:r>
              <a:rPr lang="en-IN" sz="3200" dirty="0" smtClean="0">
                <a:solidFill>
                  <a:srgbClr val="FF0000"/>
                </a:solidFill>
              </a:rPr>
              <a:t>Sex/Gender: </a:t>
            </a:r>
            <a:r>
              <a:rPr lang="en-IN" sz="3200" dirty="0" smtClean="0">
                <a:solidFill>
                  <a:schemeClr val="accent2">
                    <a:lumMod val="60000"/>
                    <a:lumOff val="40000"/>
                  </a:schemeClr>
                </a:solidFill>
              </a:rPr>
              <a:t>It refers to male or female. This base is used for the products like clothes, cosmetics, magazines, cigarettes, two-wheelers, ornaments and jewelleries, garments, watches etc. male and female consumers differ significantly in terms of needs, attitudes, preferences and overall response to the product. However this base cannot be strictly applied to all products. Some products are used by both male and female.</a:t>
            </a:r>
            <a:endParaRPr lang="en-US" sz="3200" dirty="0">
              <a:solidFill>
                <a:schemeClr val="tx1">
                  <a:lumMod val="85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501122" cy="6143668"/>
          </a:xfrm>
        </p:spPr>
        <p:txBody>
          <a:bodyPr>
            <a:normAutofit lnSpcReduction="10000"/>
          </a:bodyPr>
          <a:lstStyle/>
          <a:p>
            <a:pPr>
              <a:buNone/>
            </a:pPr>
            <a:r>
              <a:rPr lang="en-IN" sz="3200" dirty="0" smtClean="0">
                <a:solidFill>
                  <a:schemeClr val="tx1">
                    <a:lumMod val="85000"/>
                  </a:schemeClr>
                </a:solidFill>
              </a:rPr>
              <a:t>iii) </a:t>
            </a:r>
            <a:r>
              <a:rPr lang="en-IN" sz="3200" dirty="0" smtClean="0">
                <a:solidFill>
                  <a:srgbClr val="FF0000"/>
                </a:solidFill>
              </a:rPr>
              <a:t>Size of the family: </a:t>
            </a:r>
            <a:r>
              <a:rPr lang="en-IN" sz="3200" dirty="0" smtClean="0">
                <a:solidFill>
                  <a:schemeClr val="accent2">
                    <a:lumMod val="60000"/>
                    <a:lumOff val="40000"/>
                  </a:schemeClr>
                </a:solidFill>
              </a:rPr>
              <a:t>Market can be segmented in terms of size of family. Need, size/quantity, frequency of purchase, packing quality etc., depend on the number of members in the family. This type of segmentation will be suitable for products such as refrigerator, toothpaste, cars, flats, furniture, ice-cream packages etc.</a:t>
            </a:r>
          </a:p>
          <a:p>
            <a:pPr>
              <a:buNone/>
            </a:pPr>
            <a:r>
              <a:rPr lang="en-IN" sz="3200" dirty="0" smtClean="0">
                <a:solidFill>
                  <a:schemeClr val="tx1">
                    <a:lumMod val="85000"/>
                  </a:schemeClr>
                </a:solidFill>
              </a:rPr>
              <a:t>iv) </a:t>
            </a:r>
            <a:r>
              <a:rPr lang="en-IN" sz="3200" dirty="0" smtClean="0">
                <a:solidFill>
                  <a:srgbClr val="FF0000"/>
                </a:solidFill>
              </a:rPr>
              <a:t>Family Life Cycle: </a:t>
            </a:r>
            <a:r>
              <a:rPr lang="en-IN" sz="3200" dirty="0" smtClean="0">
                <a:solidFill>
                  <a:schemeClr val="accent2">
                    <a:lumMod val="60000"/>
                    <a:lumOff val="40000"/>
                  </a:schemeClr>
                </a:solidFill>
              </a:rPr>
              <a:t>According to family life cycle, market can be segmented into several segments like single, newly married, family with one child, family with aged parents and so on. At different stage of family life cycle, type, quantity, size and preference of products are different. </a:t>
            </a:r>
            <a:endParaRPr lang="en-US" sz="3200" dirty="0">
              <a:solidFill>
                <a:schemeClr val="tx1">
                  <a:lumMod val="8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336704"/>
          </a:xfrm>
        </p:spPr>
        <p:txBody>
          <a:bodyPr>
            <a:normAutofit/>
          </a:bodyPr>
          <a:lstStyle/>
          <a:p>
            <a:pPr marL="0" indent="0">
              <a:buNone/>
            </a:pPr>
            <a:r>
              <a:rPr lang="en-US" sz="3200" dirty="0">
                <a:solidFill>
                  <a:schemeClr val="accent2">
                    <a:lumMod val="60000"/>
                    <a:lumOff val="40000"/>
                  </a:schemeClr>
                </a:solidFill>
              </a:rPr>
              <a:t>	Market Segmentation is an act of dividing the total market into distinct groups of buyers, each of them require a separate marketing mix. The division of the total market for a product into sub-markets is called Market Segmentation. </a:t>
            </a:r>
          </a:p>
          <a:p>
            <a:pPr marL="0" indent="0">
              <a:buNone/>
            </a:pPr>
            <a:r>
              <a:rPr lang="en-US" sz="3200" dirty="0">
                <a:solidFill>
                  <a:schemeClr val="accent2">
                    <a:lumMod val="60000"/>
                    <a:lumOff val="40000"/>
                  </a:schemeClr>
                </a:solidFill>
              </a:rPr>
              <a:t>	Market Segmentation is a method for achieving maximum market response from limited marketing resources by </a:t>
            </a:r>
            <a:r>
              <a:rPr lang="en-US" sz="3200" dirty="0" err="1">
                <a:solidFill>
                  <a:schemeClr val="accent2">
                    <a:lumMod val="60000"/>
                    <a:lumOff val="40000"/>
                  </a:schemeClr>
                </a:solidFill>
              </a:rPr>
              <a:t>recognising</a:t>
            </a:r>
            <a:r>
              <a:rPr lang="en-US" sz="3200" dirty="0">
                <a:solidFill>
                  <a:schemeClr val="accent2">
                    <a:lumMod val="60000"/>
                    <a:lumOff val="40000"/>
                  </a:schemeClr>
                </a:solidFill>
              </a:rPr>
              <a:t> differences in the response characteristics of various parts of the market</a:t>
            </a:r>
            <a:r>
              <a:rPr lang="en-IN" sz="3200" dirty="0">
                <a:solidFill>
                  <a:schemeClr val="accent2">
                    <a:lumMod val="60000"/>
                    <a:lumOff val="40000"/>
                  </a:schemeClr>
                </a:solidFill>
              </a:rPr>
              <a:t>.</a:t>
            </a:r>
          </a:p>
          <a:p>
            <a:pPr marL="0" indent="0">
              <a:buNone/>
            </a:pPr>
            <a:endParaRPr lang="en-IN" sz="3200" dirty="0">
              <a:solidFill>
                <a:schemeClr val="accent2">
                  <a:lumMod val="60000"/>
                  <a:lumOff val="40000"/>
                </a:schemeClr>
              </a:solidFill>
            </a:endParaRPr>
          </a:p>
        </p:txBody>
      </p:sp>
    </p:spTree>
    <p:extLst>
      <p:ext uri="{BB962C8B-B14F-4D97-AF65-F5344CB8AC3E}">
        <p14:creationId xmlns:p14="http://schemas.microsoft.com/office/powerpoint/2010/main" xmlns="" val="128010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429684" cy="6215106"/>
          </a:xfrm>
        </p:spPr>
        <p:txBody>
          <a:bodyPr>
            <a:normAutofit/>
          </a:bodyPr>
          <a:lstStyle/>
          <a:p>
            <a:pPr>
              <a:buNone/>
            </a:pPr>
            <a:r>
              <a:rPr lang="en-US" sz="3200" dirty="0" smtClean="0">
                <a:solidFill>
                  <a:schemeClr val="tx1">
                    <a:lumMod val="85000"/>
                  </a:schemeClr>
                </a:solidFill>
              </a:rPr>
              <a:t>v) </a:t>
            </a:r>
            <a:r>
              <a:rPr lang="en-US" sz="3200" dirty="0" smtClean="0">
                <a:solidFill>
                  <a:srgbClr val="FF0000"/>
                </a:solidFill>
              </a:rPr>
              <a:t>Income: </a:t>
            </a:r>
            <a:r>
              <a:rPr lang="en-US" sz="3200" dirty="0" smtClean="0">
                <a:solidFill>
                  <a:schemeClr val="accent2">
                    <a:lumMod val="60000"/>
                    <a:lumOff val="40000"/>
                  </a:schemeClr>
                </a:solidFill>
              </a:rPr>
              <a:t>Income is a powerful determinant of needs and wants. It affects quantity, size, quality and style. Companies dealing with automobiles, clothing, cosmetics, furniture, travels, footwear, electronics, clubs, hospitals, restaurants, hotels etc can use income based segmentation. It is quite obvious that poor, middle class, rich and elite (notable/respectable) income groups differ significantly in terms of quality, preference, services and novelty.</a:t>
            </a:r>
          </a:p>
          <a:p>
            <a:pPr>
              <a:buNone/>
            </a:pPr>
            <a:endParaRPr lang="en-US" sz="3200" dirty="0">
              <a:solidFill>
                <a:schemeClr val="tx1">
                  <a:lumMod val="8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8"/>
            <a:ext cx="9001156" cy="6215106"/>
          </a:xfrm>
        </p:spPr>
        <p:txBody>
          <a:bodyPr>
            <a:normAutofit lnSpcReduction="10000"/>
          </a:bodyPr>
          <a:lstStyle/>
          <a:p>
            <a:pPr>
              <a:buNone/>
            </a:pPr>
            <a:r>
              <a:rPr lang="en-US" sz="3200" dirty="0" smtClean="0">
                <a:solidFill>
                  <a:schemeClr val="tx1">
                    <a:lumMod val="85000"/>
                  </a:schemeClr>
                </a:solidFill>
              </a:rPr>
              <a:t>vi) </a:t>
            </a:r>
            <a:r>
              <a:rPr lang="en-US" sz="3200" dirty="0" smtClean="0">
                <a:solidFill>
                  <a:srgbClr val="FF0000"/>
                </a:solidFill>
              </a:rPr>
              <a:t>Education: </a:t>
            </a:r>
            <a:r>
              <a:rPr lang="en-US" sz="3200" dirty="0" smtClean="0">
                <a:solidFill>
                  <a:schemeClr val="accent2">
                    <a:lumMod val="60000"/>
                    <a:lumOff val="40000"/>
                  </a:schemeClr>
                </a:solidFill>
              </a:rPr>
              <a:t>It can be segmented as illiterate, semi-educated and educated. All three classes of customers respond differently to different products. Market for magazines, newspapers, books, movies, TV serials, schools, colleges and educational institutions etc can be segmented on education basis.</a:t>
            </a:r>
          </a:p>
          <a:p>
            <a:pPr>
              <a:buNone/>
            </a:pPr>
            <a:r>
              <a:rPr lang="en-US" sz="3200" dirty="0" smtClean="0">
                <a:solidFill>
                  <a:schemeClr val="tx1">
                    <a:lumMod val="85000"/>
                  </a:schemeClr>
                </a:solidFill>
              </a:rPr>
              <a:t>vii) </a:t>
            </a:r>
            <a:r>
              <a:rPr lang="en-US" sz="3200" dirty="0" smtClean="0">
                <a:solidFill>
                  <a:srgbClr val="FF0000"/>
                </a:solidFill>
              </a:rPr>
              <a:t>Caste and Social Classes: </a:t>
            </a:r>
            <a:r>
              <a:rPr lang="en-US" sz="3200" dirty="0" smtClean="0">
                <a:solidFill>
                  <a:schemeClr val="accent2">
                    <a:lumMod val="60000"/>
                    <a:lumOff val="40000"/>
                  </a:schemeClr>
                </a:solidFill>
              </a:rPr>
              <a:t>Castes and Social classes are based on social system and income. As per social system, there may be higher class or lower class, while on the basis of income there may be lower class, middle class, higher class etc. Caste or Social Class affects occupation, </a:t>
            </a:r>
            <a:r>
              <a:rPr lang="en-US" sz="3200" dirty="0" err="1" smtClean="0">
                <a:solidFill>
                  <a:schemeClr val="accent2">
                    <a:lumMod val="60000"/>
                    <a:lumOff val="40000"/>
                  </a:schemeClr>
                </a:solidFill>
              </a:rPr>
              <a:t>colour</a:t>
            </a:r>
            <a:r>
              <a:rPr lang="en-US" sz="3200" dirty="0" smtClean="0">
                <a:solidFill>
                  <a:schemeClr val="accent2">
                    <a:lumMod val="60000"/>
                    <a:lumOff val="40000"/>
                  </a:schemeClr>
                </a:solidFill>
              </a:rPr>
              <a:t> preference, habits, traditions, customs, rituals etc.</a:t>
            </a:r>
            <a:endParaRPr lang="en-US" sz="3200" dirty="0">
              <a:solidFill>
                <a:schemeClr val="tx1">
                  <a:lumMod val="8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429420"/>
          </a:xfrm>
        </p:spPr>
        <p:txBody>
          <a:bodyPr>
            <a:normAutofit fontScale="92500" lnSpcReduction="10000"/>
          </a:bodyPr>
          <a:lstStyle/>
          <a:p>
            <a:pPr>
              <a:buNone/>
            </a:pPr>
            <a:r>
              <a:rPr lang="en-US" sz="3200" dirty="0" smtClean="0">
                <a:solidFill>
                  <a:schemeClr val="tx1">
                    <a:lumMod val="85000"/>
                  </a:schemeClr>
                </a:solidFill>
              </a:rPr>
              <a:t>viii) </a:t>
            </a:r>
            <a:r>
              <a:rPr lang="en-US" sz="3200" dirty="0" smtClean="0">
                <a:solidFill>
                  <a:srgbClr val="FF0000"/>
                </a:solidFill>
              </a:rPr>
              <a:t>Profession/Occupation: </a:t>
            </a:r>
            <a:r>
              <a:rPr lang="en-US" sz="3200" dirty="0" smtClean="0">
                <a:solidFill>
                  <a:schemeClr val="accent2">
                    <a:lumMod val="60000"/>
                    <a:lumOff val="40000"/>
                  </a:schemeClr>
                </a:solidFill>
              </a:rPr>
              <a:t>The markets can be divided as businessmen, service class, farmers, laborers, professionals(lawyers, CA’s &amp; doctors), actors, writers etc. Consumers belonging to various professions/occupations differ in terms of need, preference, lifestyle, status, income and so on. This type of segmentation is relevant to such products like two-wheelers, cars, club membership, travels, furniture, magazines and electronic appliances.</a:t>
            </a:r>
          </a:p>
          <a:p>
            <a:pPr>
              <a:buNone/>
            </a:pPr>
            <a:r>
              <a:rPr lang="en-US" sz="3200" dirty="0" smtClean="0">
                <a:solidFill>
                  <a:schemeClr val="tx1">
                    <a:lumMod val="85000"/>
                  </a:schemeClr>
                </a:solidFill>
              </a:rPr>
              <a:t>ix) </a:t>
            </a:r>
            <a:r>
              <a:rPr lang="en-US" sz="3200" dirty="0" smtClean="0">
                <a:solidFill>
                  <a:srgbClr val="FF0000"/>
                </a:solidFill>
              </a:rPr>
              <a:t>Religion: </a:t>
            </a:r>
            <a:r>
              <a:rPr lang="en-US" sz="3200" dirty="0" smtClean="0">
                <a:solidFill>
                  <a:schemeClr val="accent2">
                    <a:lumMod val="60000"/>
                    <a:lumOff val="40000"/>
                  </a:schemeClr>
                </a:solidFill>
              </a:rPr>
              <a:t>As per this base, the market is segmented on the basis of many different religions. In each religion, there can be more sub-religions. Followers of each religion have different needs, habits, preferences, foods, clothing, rituals, reading materials, festivals. </a:t>
            </a:r>
            <a:endParaRPr lang="en-US" sz="3200" dirty="0">
              <a:solidFill>
                <a:schemeClr val="tx1">
                  <a:lumMod val="8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572560" cy="6286544"/>
          </a:xfrm>
        </p:spPr>
        <p:txBody>
          <a:bodyPr>
            <a:normAutofit/>
          </a:bodyPr>
          <a:lstStyle/>
          <a:p>
            <a:pPr>
              <a:buNone/>
            </a:pPr>
            <a:r>
              <a:rPr lang="en-US" sz="3200" dirty="0" smtClean="0">
                <a:solidFill>
                  <a:schemeClr val="tx1">
                    <a:lumMod val="85000"/>
                  </a:schemeClr>
                </a:solidFill>
              </a:rPr>
              <a:t>x) </a:t>
            </a:r>
            <a:r>
              <a:rPr lang="en-US" sz="3200" dirty="0" smtClean="0">
                <a:solidFill>
                  <a:srgbClr val="FF0000"/>
                </a:solidFill>
              </a:rPr>
              <a:t>Nationality: </a:t>
            </a:r>
            <a:r>
              <a:rPr lang="en-US" sz="3200" dirty="0" smtClean="0">
                <a:solidFill>
                  <a:schemeClr val="accent2">
                    <a:lumMod val="60000"/>
                    <a:lumOff val="40000"/>
                  </a:schemeClr>
                </a:solidFill>
              </a:rPr>
              <a:t>Consumers of various countries differ in terms of habits, preferences, food, clothing, festivals, religions, education, income, customs, beliefs, traditions and lifestyles. They need different products of different style, price, quality and taste.</a:t>
            </a:r>
          </a:p>
          <a:p>
            <a:pPr>
              <a:buNone/>
            </a:pPr>
            <a:endParaRPr lang="en-US" sz="3200" dirty="0">
              <a:solidFill>
                <a:schemeClr val="tx1">
                  <a:lumMod val="8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285852" y="1142984"/>
            <a:ext cx="6643734" cy="4500594"/>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286544"/>
          </a:xfrm>
        </p:spPr>
        <p:txBody>
          <a:bodyPr>
            <a:normAutofit/>
          </a:bodyPr>
          <a:lstStyle/>
          <a:p>
            <a:pPr>
              <a:buNone/>
            </a:pPr>
            <a:r>
              <a:rPr lang="en-US" sz="3200" dirty="0" smtClean="0">
                <a:solidFill>
                  <a:schemeClr val="tx1">
                    <a:lumMod val="85000"/>
                  </a:schemeClr>
                </a:solidFill>
              </a:rPr>
              <a:t>c. </a:t>
            </a:r>
            <a:r>
              <a:rPr lang="en-US" sz="3200" dirty="0" smtClean="0">
                <a:solidFill>
                  <a:srgbClr val="002060"/>
                </a:solidFill>
              </a:rPr>
              <a:t>Psychographic Bases:</a:t>
            </a:r>
          </a:p>
          <a:p>
            <a:pPr>
              <a:buNone/>
            </a:pPr>
            <a:r>
              <a:rPr lang="en-US" sz="3200" dirty="0" smtClean="0">
                <a:solidFill>
                  <a:schemeClr val="accent2">
                    <a:lumMod val="60000"/>
                    <a:lumOff val="40000"/>
                  </a:schemeClr>
                </a:solidFill>
              </a:rPr>
              <a:t>In this type of segmentation, the market is divided into different groups on the basis of psychographic characteristics of buyers like social class, lifestyle, perception, learning, attitudes and personality. Psychological characteristics refer to the inner qualities of the individual consumer.</a:t>
            </a:r>
          </a:p>
          <a:p>
            <a:pPr>
              <a:buNone/>
            </a:pPr>
            <a:r>
              <a:rPr lang="en-US" sz="3200" dirty="0" smtClean="0">
                <a:solidFill>
                  <a:schemeClr val="accent2">
                    <a:lumMod val="60000"/>
                    <a:lumOff val="40000"/>
                  </a:schemeClr>
                </a:solidFill>
              </a:rPr>
              <a:t>Psychographic Segmentation mainly involves:</a:t>
            </a:r>
          </a:p>
          <a:p>
            <a:pPr>
              <a:buNone/>
            </a:pPr>
            <a:r>
              <a:rPr lang="en-US" sz="3200" dirty="0" smtClean="0">
                <a:solidFill>
                  <a:srgbClr val="FF0000"/>
                </a:solidFill>
              </a:rPr>
              <a:t>a) Social Class: </a:t>
            </a:r>
            <a:r>
              <a:rPr lang="en-US" sz="3200" dirty="0" smtClean="0">
                <a:solidFill>
                  <a:schemeClr val="accent2">
                    <a:lumMod val="60000"/>
                    <a:lumOff val="40000"/>
                  </a:schemeClr>
                </a:solidFill>
              </a:rPr>
              <a:t>It implies a relative status in the community. Consumers in different social class vary in terms of values, product preferences and buying habits.</a:t>
            </a:r>
            <a:endParaRPr lang="en-US" sz="3200"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286544"/>
          </a:xfrm>
        </p:spPr>
        <p:txBody>
          <a:bodyPr>
            <a:normAutofit/>
          </a:bodyPr>
          <a:lstStyle/>
          <a:p>
            <a:pPr>
              <a:buNone/>
            </a:pPr>
            <a:r>
              <a:rPr lang="en-US" sz="3200" dirty="0" smtClean="0">
                <a:solidFill>
                  <a:schemeClr val="accent2">
                    <a:lumMod val="60000"/>
                    <a:lumOff val="40000"/>
                  </a:schemeClr>
                </a:solidFill>
              </a:rPr>
              <a:t>In Indian markets community is divided into various classes like higher class, middle class, lower class etc, each class has specific values, traditions and habits.</a:t>
            </a:r>
          </a:p>
          <a:p>
            <a:pPr>
              <a:buNone/>
            </a:pPr>
            <a:r>
              <a:rPr lang="en-US" sz="3200" dirty="0" smtClean="0">
                <a:solidFill>
                  <a:srgbClr val="FF0000"/>
                </a:solidFill>
              </a:rPr>
              <a:t>b) Life-Style: </a:t>
            </a:r>
            <a:r>
              <a:rPr lang="en-US" sz="3200" dirty="0" smtClean="0">
                <a:solidFill>
                  <a:schemeClr val="accent2">
                    <a:lumMod val="60000"/>
                    <a:lumOff val="40000"/>
                  </a:schemeClr>
                </a:solidFill>
              </a:rPr>
              <a:t>Lifestyle is a total pattern of life. It can be defined as one’s own way of living. It is reflected in terms of interest, use of products and way of influencing others. People purchase those products which reflect their lifestyles. Car, motorbike, cell-phone, magazine, cigarette, alcohol, cosmetics, clothing etc. Products are marketed on the bases of lifestyle.</a:t>
            </a:r>
            <a:endParaRPr lang="en-US" sz="32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501122" cy="6215106"/>
          </a:xfrm>
        </p:spPr>
        <p:txBody>
          <a:bodyPr>
            <a:normAutofit/>
          </a:bodyPr>
          <a:lstStyle/>
          <a:p>
            <a:pPr>
              <a:buNone/>
            </a:pPr>
            <a:r>
              <a:rPr lang="en-US" sz="3200" dirty="0" smtClean="0">
                <a:solidFill>
                  <a:srgbClr val="FF0000"/>
                </a:solidFill>
              </a:rPr>
              <a:t>c) Personality: </a:t>
            </a:r>
            <a:r>
              <a:rPr lang="en-US" sz="3200" dirty="0" smtClean="0">
                <a:solidFill>
                  <a:schemeClr val="accent2">
                    <a:lumMod val="60000"/>
                    <a:lumOff val="40000"/>
                  </a:schemeClr>
                </a:solidFill>
              </a:rPr>
              <a:t>Consumers buy those products that suit their personality. Personality is determined by certain physical and mental characteristics. Personality characteristics such as self-confidence, extrovert, introvert, firmness, individualism, balanced, sociable, impressive, will power, talent and many other such characteristics affect product’s need and preference. This segmentation may be used for clothing, car, bikes, houses etc.</a:t>
            </a:r>
            <a:endParaRPr lang="en-US" sz="3200"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01122" cy="6215106"/>
          </a:xfrm>
        </p:spPr>
        <p:txBody>
          <a:bodyPr>
            <a:normAutofit/>
          </a:bodyPr>
          <a:lstStyle/>
          <a:p>
            <a:pPr>
              <a:buNone/>
            </a:pPr>
            <a:r>
              <a:rPr lang="en-US" sz="3200" dirty="0" smtClean="0">
                <a:solidFill>
                  <a:srgbClr val="FF0000"/>
                </a:solidFill>
              </a:rPr>
              <a:t>d) Buying Motives: </a:t>
            </a:r>
            <a:r>
              <a:rPr lang="en-US" sz="3200" dirty="0" smtClean="0">
                <a:solidFill>
                  <a:schemeClr val="accent2">
                    <a:lumMod val="60000"/>
                    <a:lumOff val="40000"/>
                  </a:schemeClr>
                </a:solidFill>
              </a:rPr>
              <a:t>Buying Motives refer to the purpose of buying the product. People hold different motives for different products. They buy products that can match with their expectations. Buying motives may be durability, reliability, taste, safety, ease, performance, services, prestige, status etc. This segmentation is applicable in automobile, furniture, electronic products, travels, gold, hotels etc.</a:t>
            </a:r>
            <a:endParaRPr lang="en-US" sz="3200"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215106"/>
          </a:xfrm>
        </p:spPr>
        <p:txBody>
          <a:bodyPr>
            <a:normAutofit lnSpcReduction="10000"/>
          </a:bodyPr>
          <a:lstStyle/>
          <a:p>
            <a:pPr>
              <a:buNone/>
            </a:pPr>
            <a:r>
              <a:rPr lang="en-US" sz="3200" dirty="0" smtClean="0">
                <a:solidFill>
                  <a:schemeClr val="accent2">
                    <a:lumMod val="60000"/>
                    <a:lumOff val="40000"/>
                  </a:schemeClr>
                </a:solidFill>
              </a:rPr>
              <a:t>2. Product Oriented Bases:</a:t>
            </a:r>
          </a:p>
          <a:p>
            <a:pPr>
              <a:buNone/>
            </a:pPr>
            <a:r>
              <a:rPr lang="en-US" sz="3200" dirty="0" smtClean="0">
                <a:solidFill>
                  <a:schemeClr val="accent2">
                    <a:lumMod val="60000"/>
                    <a:lumOff val="40000"/>
                  </a:schemeClr>
                </a:solidFill>
              </a:rPr>
              <a:t>This segmentation is also called as consumer response segmentation, behavioral segmentation or product characteristics based characteristics.</a:t>
            </a:r>
          </a:p>
          <a:p>
            <a:pPr>
              <a:buNone/>
            </a:pPr>
            <a:r>
              <a:rPr lang="en-US" sz="3200" dirty="0" smtClean="0">
                <a:solidFill>
                  <a:schemeClr val="accent2">
                    <a:lumMod val="60000"/>
                    <a:lumOff val="40000"/>
                  </a:schemeClr>
                </a:solidFill>
              </a:rPr>
              <a:t>The popularly used </a:t>
            </a:r>
            <a:r>
              <a:rPr lang="en-US" sz="3200" dirty="0" err="1" smtClean="0">
                <a:solidFill>
                  <a:schemeClr val="accent2">
                    <a:lumMod val="60000"/>
                    <a:lumOff val="40000"/>
                  </a:schemeClr>
                </a:solidFill>
              </a:rPr>
              <a:t>behavioural</a:t>
            </a:r>
            <a:r>
              <a:rPr lang="en-US" sz="3200" dirty="0" smtClean="0">
                <a:solidFill>
                  <a:schemeClr val="accent2">
                    <a:lumMod val="60000"/>
                    <a:lumOff val="40000"/>
                  </a:schemeClr>
                </a:solidFill>
              </a:rPr>
              <a:t> bases are: </a:t>
            </a:r>
          </a:p>
          <a:p>
            <a:pPr>
              <a:buNone/>
            </a:pPr>
            <a:r>
              <a:rPr lang="en-US" sz="3200" dirty="0" smtClean="0">
                <a:solidFill>
                  <a:srgbClr val="FF0000"/>
                </a:solidFill>
              </a:rPr>
              <a:t>a) Occasions: </a:t>
            </a:r>
            <a:r>
              <a:rPr lang="en-US" sz="3200" dirty="0" smtClean="0">
                <a:solidFill>
                  <a:schemeClr val="accent2">
                    <a:lumMod val="60000"/>
                    <a:lumOff val="40000"/>
                  </a:schemeClr>
                </a:solidFill>
              </a:rPr>
              <a:t>Many products are purchased or used occasionally. Therefore a marketer associates the use of products with particular occasions. Occasions create demand, clothing, furniture, firecrackers, electric appliances, gold, greeting cards etc. Tours &amp; Travels companies introduce new models and varieties along with the special offers during various occasions.</a:t>
            </a:r>
            <a:endParaRPr lang="en-US" sz="32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96944" cy="6264696"/>
          </a:xfrm>
        </p:spPr>
        <p:txBody>
          <a:bodyPr>
            <a:normAutofit/>
          </a:bodyPr>
          <a:lstStyle/>
          <a:p>
            <a:pPr marL="0" indent="0">
              <a:buNone/>
            </a:pPr>
            <a:r>
              <a:rPr lang="en-IN" sz="3200" dirty="0">
                <a:solidFill>
                  <a:schemeClr val="accent2">
                    <a:lumMod val="60000"/>
                    <a:lumOff val="40000"/>
                  </a:schemeClr>
                </a:solidFill>
              </a:rPr>
              <a:t>	Market Segmentation is the strategy of ‘divide and conquer’ </a:t>
            </a:r>
            <a:r>
              <a:rPr lang="en-IN" sz="3200" dirty="0" err="1">
                <a:solidFill>
                  <a:schemeClr val="accent2">
                    <a:lumMod val="60000"/>
                    <a:lumOff val="40000"/>
                  </a:schemeClr>
                </a:solidFill>
              </a:rPr>
              <a:t>i.e</a:t>
            </a:r>
            <a:r>
              <a:rPr lang="en-IN" sz="3200" dirty="0">
                <a:solidFill>
                  <a:schemeClr val="accent2">
                    <a:lumMod val="60000"/>
                    <a:lumOff val="40000"/>
                  </a:schemeClr>
                </a:solidFill>
              </a:rPr>
              <a:t>, dividing markets in order to conquer them. Its philosophy is something for everybody within limits. Market Segmentation strategy is an answer to the question “To whom should we sell our products and what should we sell them?” </a:t>
            </a:r>
          </a:p>
          <a:p>
            <a:pPr marL="0" indent="0">
              <a:buNone/>
            </a:pPr>
            <a:r>
              <a:rPr lang="en-IN" sz="3200" dirty="0">
                <a:solidFill>
                  <a:schemeClr val="accent2">
                    <a:lumMod val="60000"/>
                    <a:lumOff val="40000"/>
                  </a:schemeClr>
                </a:solidFill>
              </a:rPr>
              <a:t>	Market Segmentation enables the marketers to give better attention to the selection of customers and offer an appropriate marketing mix for each chosen segment or a group of buyers  having homogeneous demand.</a:t>
            </a:r>
          </a:p>
        </p:txBody>
      </p:sp>
    </p:spTree>
    <p:extLst>
      <p:ext uri="{BB962C8B-B14F-4D97-AF65-F5344CB8AC3E}">
        <p14:creationId xmlns:p14="http://schemas.microsoft.com/office/powerpoint/2010/main" xmlns="" val="146560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429684" cy="6143668"/>
          </a:xfrm>
        </p:spPr>
        <p:txBody>
          <a:bodyPr>
            <a:normAutofit/>
          </a:bodyPr>
          <a:lstStyle/>
          <a:p>
            <a:pPr>
              <a:buNone/>
            </a:pPr>
            <a:r>
              <a:rPr lang="en-US" sz="3200" dirty="0" smtClean="0">
                <a:solidFill>
                  <a:schemeClr val="accent2">
                    <a:lumMod val="60000"/>
                    <a:lumOff val="40000"/>
                  </a:schemeClr>
                </a:solidFill>
              </a:rPr>
              <a:t>	There can be various occasions such as festivals, elections, birthday, marriage anniversaries, death, illness, outstanding achievements, change in employments etc. Company segments the market on one or more occasions and tries to meet the needs and wants during such occasions.</a:t>
            </a:r>
          </a:p>
          <a:p>
            <a:pPr>
              <a:buNone/>
            </a:pPr>
            <a:r>
              <a:rPr lang="en-US" sz="3200" dirty="0" smtClean="0">
                <a:solidFill>
                  <a:srgbClr val="FF0000"/>
                </a:solidFill>
              </a:rPr>
              <a:t>b</a:t>
            </a:r>
            <a:r>
              <a:rPr lang="en-US" sz="3200" smtClean="0">
                <a:solidFill>
                  <a:srgbClr val="FF0000"/>
                </a:solidFill>
              </a:rPr>
              <a:t>) Benefits: </a:t>
            </a:r>
            <a:endParaRPr lang="en-US" sz="32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N" dirty="0"/>
              <a:t>Definitions:</a:t>
            </a:r>
          </a:p>
        </p:txBody>
      </p:sp>
      <p:sp>
        <p:nvSpPr>
          <p:cNvPr id="3" name="Content Placeholder 2"/>
          <p:cNvSpPr>
            <a:spLocks noGrp="1"/>
          </p:cNvSpPr>
          <p:nvPr>
            <p:ph idx="1"/>
          </p:nvPr>
        </p:nvSpPr>
        <p:spPr>
          <a:xfrm>
            <a:off x="251520" y="908720"/>
            <a:ext cx="8568952" cy="5688632"/>
          </a:xfrm>
        </p:spPr>
        <p:txBody>
          <a:bodyPr>
            <a:normAutofit lnSpcReduction="10000"/>
          </a:bodyPr>
          <a:lstStyle/>
          <a:p>
            <a:pPr marL="0" indent="0">
              <a:buNone/>
            </a:pPr>
            <a:r>
              <a:rPr lang="en-IN" sz="3200" dirty="0">
                <a:solidFill>
                  <a:schemeClr val="accent2">
                    <a:lumMod val="60000"/>
                    <a:lumOff val="40000"/>
                  </a:schemeClr>
                </a:solidFill>
              </a:rPr>
              <a:t>	In the words of William J. Stanton, “Market Segmentation consists of taking the total </a:t>
            </a:r>
            <a:r>
              <a:rPr lang="en-IN" sz="3200" dirty="0" err="1">
                <a:solidFill>
                  <a:schemeClr val="accent2">
                    <a:lumMod val="60000"/>
                    <a:lumOff val="40000"/>
                  </a:schemeClr>
                </a:solidFill>
              </a:rPr>
              <a:t>heterogeous</a:t>
            </a:r>
            <a:r>
              <a:rPr lang="en-IN" sz="3200" dirty="0">
                <a:solidFill>
                  <a:schemeClr val="accent2">
                    <a:lumMod val="60000"/>
                    <a:lumOff val="40000"/>
                  </a:schemeClr>
                </a:solidFill>
              </a:rPr>
              <a:t> market for a product and dividing it into several sub-markets or segments each of which tends to be homogeneous in all significant aspects”.</a:t>
            </a:r>
          </a:p>
          <a:p>
            <a:pPr marL="0" indent="0">
              <a:buNone/>
            </a:pPr>
            <a:r>
              <a:rPr lang="en-IN" sz="3200" dirty="0">
                <a:solidFill>
                  <a:schemeClr val="accent2">
                    <a:lumMod val="60000"/>
                    <a:lumOff val="40000"/>
                  </a:schemeClr>
                </a:solidFill>
              </a:rPr>
              <a:t>	According to Philip </a:t>
            </a:r>
            <a:r>
              <a:rPr lang="en-IN" sz="3200" dirty="0" err="1">
                <a:solidFill>
                  <a:schemeClr val="accent2">
                    <a:lumMod val="60000"/>
                    <a:lumOff val="40000"/>
                  </a:schemeClr>
                </a:solidFill>
              </a:rPr>
              <a:t>Kotler</a:t>
            </a:r>
            <a:r>
              <a:rPr lang="en-IN" sz="3200" dirty="0">
                <a:solidFill>
                  <a:schemeClr val="accent2">
                    <a:lumMod val="60000"/>
                    <a:lumOff val="40000"/>
                  </a:schemeClr>
                </a:solidFill>
              </a:rPr>
              <a:t>, “Market Segment is the act of dividing a market into distinct groups of buyers who might merit separate products and/or marketing mixes”.</a:t>
            </a:r>
          </a:p>
          <a:p>
            <a:pPr marL="0" indent="0">
              <a:buNone/>
            </a:pPr>
            <a:r>
              <a:rPr lang="en-IN" sz="3200" dirty="0">
                <a:solidFill>
                  <a:schemeClr val="accent2">
                    <a:lumMod val="60000"/>
                    <a:lumOff val="40000"/>
                  </a:schemeClr>
                </a:solidFill>
              </a:rPr>
              <a:t>	In the words of R.S. </a:t>
            </a:r>
            <a:r>
              <a:rPr lang="en-IN" sz="3200" dirty="0" err="1">
                <a:solidFill>
                  <a:schemeClr val="accent2">
                    <a:lumMod val="60000"/>
                    <a:lumOff val="40000"/>
                  </a:schemeClr>
                </a:solidFill>
              </a:rPr>
              <a:t>Davar</a:t>
            </a:r>
            <a:r>
              <a:rPr lang="en-IN" sz="3200" dirty="0">
                <a:solidFill>
                  <a:schemeClr val="accent2">
                    <a:lumMod val="60000"/>
                    <a:lumOff val="40000"/>
                  </a:schemeClr>
                </a:solidFill>
              </a:rPr>
              <a:t>, “Grouping of buyers or segmenting the market is described as Market Segmentation”.</a:t>
            </a:r>
          </a:p>
        </p:txBody>
      </p:sp>
    </p:spTree>
    <p:extLst>
      <p:ext uri="{BB962C8B-B14F-4D97-AF65-F5344CB8AC3E}">
        <p14:creationId xmlns:p14="http://schemas.microsoft.com/office/powerpoint/2010/main" xmlns="" val="6171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ocuments\20201008_112303.jpg"/>
          <p:cNvPicPr>
            <a:picLocks noChangeAspect="1" noChangeArrowheads="1"/>
          </p:cNvPicPr>
          <p:nvPr/>
        </p:nvPicPr>
        <p:blipFill>
          <a:blip r:embed="rId2"/>
          <a:srcRect/>
          <a:stretch>
            <a:fillRect/>
          </a:stretch>
        </p:blipFill>
        <p:spPr bwMode="auto">
          <a:xfrm>
            <a:off x="357158" y="571480"/>
            <a:ext cx="8501086" cy="599598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IN" dirty="0"/>
              <a:t>Importance of Market Segmentation(Benefits)</a:t>
            </a:r>
          </a:p>
        </p:txBody>
      </p:sp>
      <p:sp>
        <p:nvSpPr>
          <p:cNvPr id="3" name="Content Placeholder 2"/>
          <p:cNvSpPr>
            <a:spLocks noGrp="1"/>
          </p:cNvSpPr>
          <p:nvPr>
            <p:ph idx="1"/>
          </p:nvPr>
        </p:nvSpPr>
        <p:spPr>
          <a:xfrm>
            <a:off x="251520" y="980728"/>
            <a:ext cx="8640960" cy="5544616"/>
          </a:xfrm>
        </p:spPr>
        <p:txBody>
          <a:bodyPr>
            <a:normAutofit lnSpcReduction="10000"/>
          </a:bodyPr>
          <a:lstStyle/>
          <a:p>
            <a:pPr marL="514350" indent="-514350">
              <a:buAutoNum type="arabicPeriod"/>
            </a:pPr>
            <a:r>
              <a:rPr lang="en-IN" sz="3200" dirty="0">
                <a:solidFill>
                  <a:srgbClr val="002060"/>
                </a:solidFill>
              </a:rPr>
              <a:t>More precise definition of the Market: </a:t>
            </a:r>
            <a:r>
              <a:rPr lang="en-IN" sz="3200" dirty="0" smtClean="0">
                <a:solidFill>
                  <a:schemeClr val="accent2">
                    <a:lumMod val="60000"/>
                    <a:lumOff val="40000"/>
                  </a:schemeClr>
                </a:solidFill>
              </a:rPr>
              <a:t>Segmentation </a:t>
            </a:r>
            <a:r>
              <a:rPr lang="en-IN" sz="3200" dirty="0">
                <a:solidFill>
                  <a:schemeClr val="accent2">
                    <a:lumMod val="60000"/>
                    <a:lumOff val="40000"/>
                  </a:schemeClr>
                </a:solidFill>
              </a:rPr>
              <a:t>improves company’s understanding of why consumers do or do not buy certain products. He knows adequately about the market. Marketer can formulate and implement marketing plan more successfully.</a:t>
            </a:r>
          </a:p>
          <a:p>
            <a:pPr marL="514350" indent="-514350">
              <a:buAutoNum type="arabicPeriod"/>
            </a:pPr>
            <a:r>
              <a:rPr lang="en-IN" sz="3200" dirty="0">
                <a:solidFill>
                  <a:srgbClr val="002060"/>
                </a:solidFill>
              </a:rPr>
              <a:t>Maximum customer satisfaction: </a:t>
            </a:r>
            <a:r>
              <a:rPr lang="en-IN" sz="3200" dirty="0">
                <a:solidFill>
                  <a:schemeClr val="accent2">
                    <a:lumMod val="60000"/>
                    <a:lumOff val="40000"/>
                  </a:schemeClr>
                </a:solidFill>
              </a:rPr>
              <a:t>Marketer can cater the needs of customers more effectively. Market segmentation is relevant to the modern marketing practices. It ensures both maximum satisfaction to consumers and maximum sales to the company.</a:t>
            </a:r>
          </a:p>
        </p:txBody>
      </p:sp>
    </p:spTree>
    <p:extLst>
      <p:ext uri="{BB962C8B-B14F-4D97-AF65-F5344CB8AC3E}">
        <p14:creationId xmlns:p14="http://schemas.microsoft.com/office/powerpoint/2010/main" xmlns="" val="2403699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96944" cy="6264696"/>
          </a:xfrm>
        </p:spPr>
        <p:txBody>
          <a:bodyPr>
            <a:normAutofit/>
          </a:bodyPr>
          <a:lstStyle/>
          <a:p>
            <a:pPr marL="0" indent="0">
              <a:buNone/>
            </a:pPr>
            <a:r>
              <a:rPr lang="en-IN" sz="3200" dirty="0">
                <a:solidFill>
                  <a:schemeClr val="accent2">
                    <a:lumMod val="60000"/>
                    <a:lumOff val="40000"/>
                  </a:schemeClr>
                </a:solidFill>
              </a:rPr>
              <a:t>Maximum consumer satisfaction is the master key to solve any problem. Customers can have products as per their needs, they can get better products or services at lower costs.</a:t>
            </a:r>
          </a:p>
          <a:p>
            <a:pPr marL="0" indent="0">
              <a:buNone/>
            </a:pPr>
            <a:r>
              <a:rPr lang="en-IN" sz="3200" dirty="0">
                <a:solidFill>
                  <a:schemeClr val="tx1">
                    <a:lumMod val="65000"/>
                  </a:schemeClr>
                </a:solidFill>
              </a:rPr>
              <a:t>3. </a:t>
            </a:r>
            <a:r>
              <a:rPr lang="en-IN" sz="3200" dirty="0">
                <a:solidFill>
                  <a:srgbClr val="002060"/>
                </a:solidFill>
              </a:rPr>
              <a:t>Effective Marketing Strategy: </a:t>
            </a:r>
            <a:r>
              <a:rPr lang="en-IN" sz="3200" dirty="0">
                <a:solidFill>
                  <a:schemeClr val="accent2">
                    <a:lumMod val="60000"/>
                    <a:lumOff val="40000"/>
                  </a:schemeClr>
                </a:solidFill>
              </a:rPr>
              <a:t>Market Segmentation provides an opportunity to understand needs and wants of different segments of the market. This can help in formulating marketing mix more meaningfully. Company can gain a maximum market response.</a:t>
            </a:r>
          </a:p>
          <a:p>
            <a:pPr marL="0" indent="0">
              <a:buNone/>
            </a:pPr>
            <a:endParaRPr lang="en-IN" sz="3200" dirty="0">
              <a:solidFill>
                <a:schemeClr val="tx1">
                  <a:lumMod val="65000"/>
                </a:schemeClr>
              </a:solidFill>
            </a:endParaRPr>
          </a:p>
        </p:txBody>
      </p:sp>
    </p:spTree>
    <p:extLst>
      <p:ext uri="{BB962C8B-B14F-4D97-AF65-F5344CB8AC3E}">
        <p14:creationId xmlns:p14="http://schemas.microsoft.com/office/powerpoint/2010/main" xmlns="" val="3884818051"/>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786</TotalTime>
  <Words>3085</Words>
  <Application>Microsoft Office PowerPoint</Application>
  <PresentationFormat>On-screen Show (4:3)</PresentationFormat>
  <Paragraphs>98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Thatch</vt:lpstr>
      <vt:lpstr>CHAPTER II</vt:lpstr>
      <vt:lpstr>Slide 2</vt:lpstr>
      <vt:lpstr>A] MARKET SEGMENTATION</vt:lpstr>
      <vt:lpstr>Slide 4</vt:lpstr>
      <vt:lpstr>Slide 5</vt:lpstr>
      <vt:lpstr>Definitions:</vt:lpstr>
      <vt:lpstr>Slide 7</vt:lpstr>
      <vt:lpstr>Importance of Market Segmentation(Benefits)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II</dc:title>
  <dc:creator>HP</dc:creator>
  <cp:lastModifiedBy>HP</cp:lastModifiedBy>
  <cp:revision>75</cp:revision>
  <dcterms:created xsi:type="dcterms:W3CDTF">2020-10-01T08:41:25Z</dcterms:created>
  <dcterms:modified xsi:type="dcterms:W3CDTF">2020-10-21T18:21:05Z</dcterms:modified>
</cp:coreProperties>
</file>